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312" r:id="rId3"/>
    <p:sldId id="267" r:id="rId4"/>
    <p:sldId id="296" r:id="rId5"/>
    <p:sldId id="298" r:id="rId6"/>
    <p:sldId id="300" r:id="rId7"/>
    <p:sldId id="315" r:id="rId8"/>
    <p:sldId id="289" r:id="rId9"/>
    <p:sldId id="290" r:id="rId10"/>
    <p:sldId id="291" r:id="rId11"/>
    <p:sldId id="304" r:id="rId12"/>
    <p:sldId id="313" r:id="rId13"/>
    <p:sldId id="314" r:id="rId14"/>
    <p:sldId id="299" r:id="rId15"/>
    <p:sldId id="295" r:id="rId16"/>
    <p:sldId id="316" r:id="rId17"/>
    <p:sldId id="319" r:id="rId18"/>
    <p:sldId id="317" r:id="rId19"/>
    <p:sldId id="318" r:id="rId20"/>
    <p:sldId id="310" r:id="rId21"/>
    <p:sldId id="282" r:id="rId22"/>
    <p:sldId id="294" r:id="rId23"/>
    <p:sldId id="293" r:id="rId24"/>
    <p:sldId id="322" r:id="rId25"/>
    <p:sldId id="320" r:id="rId26"/>
    <p:sldId id="281" r:id="rId27"/>
    <p:sldId id="302" r:id="rId28"/>
    <p:sldId id="303" r:id="rId29"/>
    <p:sldId id="321" r:id="rId30"/>
    <p:sldId id="30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2194-8837-4292-A721-36A335EEC1B5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0EDF9-C015-454E-B16E-406F9B0D0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379C-F527-4E3F-B813-BFEF42084E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22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Звук</a:t>
            </a:r>
            <a:r>
              <a:rPr lang="ru-RU" baseline="0" dirty="0"/>
              <a:t> «М» – согласный, будем обозначать синим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5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58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Нарисуйте</a:t>
            </a:r>
            <a:r>
              <a:rPr lang="ru-RU" baseline="0" dirty="0"/>
              <a:t> узор в букве, как показано на рисунке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8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379C-F527-4E3F-B813-BFEF42084E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произноси звук «М», какое препятствие встречает</a:t>
            </a:r>
            <a:r>
              <a:rPr lang="ru-RU" baseline="0" dirty="0"/>
              <a:t> воздух ? Губки.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7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</a:t>
            </a:r>
            <a:r>
              <a:rPr lang="ru-RU" dirty="0" err="1"/>
              <a:t>звуковичок</a:t>
            </a:r>
            <a:r>
              <a:rPr lang="ru-RU" dirty="0"/>
              <a:t> встречает</a:t>
            </a:r>
            <a:r>
              <a:rPr lang="ru-RU" baseline="0" dirty="0"/>
              <a:t> препятствие, то он – согласный.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0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Звук</a:t>
            </a:r>
            <a:r>
              <a:rPr lang="ru-RU" baseline="0" dirty="0"/>
              <a:t> «М» – согласный, будем обозначать синим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7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что похожа букв «м»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2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читаем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2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8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читаем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EDF9-C015-454E-B16E-406F9B0D077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7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C84D-8476-4BE8-B752-D76ACAEA4A5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C899-B7C5-42D1-AB8C-0CE9223759D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7;&#1074;&#1091;&#1082;%20&#1052;\13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7;&#1074;&#1091;&#1082;%20&#1052;\13.mp3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7;&#1074;&#1091;&#1082;%20&#1052;\16.mp3" TargetMode="External"/><Relationship Id="rId7" Type="http://schemas.openxmlformats.org/officeDocument/2006/relationships/image" Target="../media/image7.gif"/><Relationship Id="rId2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7;&#1074;&#1091;&#1082;%20&#1052;\15.mp3" TargetMode="Externa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7;&#1074;&#1091;&#1082;%20&#1052;\14.mp3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7;&#1074;&#1091;&#1082;%20&#1052;\17.mp3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-304800"/>
            <a:ext cx="304800" cy="3048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4785" y="247417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/>
              <a:t>Согласный звук </a:t>
            </a:r>
            <a:r>
              <a:rPr lang="en-US" sz="4800" b="1" dirty="0"/>
              <a:t>[</a:t>
            </a:r>
            <a:r>
              <a:rPr lang="ru-RU" sz="4800" b="1" dirty="0"/>
              <a:t>м</a:t>
            </a:r>
            <a:r>
              <a:rPr lang="en-US" sz="4800" b="1" dirty="0"/>
              <a:t>]</a:t>
            </a:r>
            <a:r>
              <a:rPr lang="ru-RU" sz="4800" b="1" dirty="0"/>
              <a:t>,</a:t>
            </a:r>
            <a:br>
              <a:rPr lang="ru-RU" sz="4800" b="1" dirty="0"/>
            </a:br>
            <a:r>
              <a:rPr lang="ru-RU" sz="4800" b="1" dirty="0"/>
              <a:t> буква М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43200" y="309016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9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45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www.maam.ru/upload/blogs/3d5e9cb15d293ceccc9d6f21e3bc1f55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71882" r="4706" b="1355"/>
          <a:stretch/>
        </p:blipFill>
        <p:spPr bwMode="auto">
          <a:xfrm>
            <a:off x="467544" y="1885758"/>
            <a:ext cx="80866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maam.ru/upload/blogs/3d5e9cb15d293ceccc9d6f21e3bc1f55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t="3296" r="18054" b="91487"/>
          <a:stretch/>
        </p:blipFill>
        <p:spPr bwMode="auto">
          <a:xfrm>
            <a:off x="2397398" y="1903265"/>
            <a:ext cx="4226960" cy="5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3308" y="4437112"/>
            <a:ext cx="432048" cy="43204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437112"/>
            <a:ext cx="432048" cy="43204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23474" y="4437112"/>
            <a:ext cx="432048" cy="43204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A0D7D-E2CD-4685-8D2B-462F3C3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76C817-DDE6-40FD-9AAE-F9C96BF20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2348881"/>
            <a:ext cx="2808312" cy="3024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04D056-8D14-4A00-BBA8-C9197FB3E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39" y="2204864"/>
            <a:ext cx="2952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A0D7D-E2CD-4685-8D2B-462F3C3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76C817-DDE6-40FD-9AAE-F9C96BF20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741" y="2204864"/>
            <a:ext cx="2808312" cy="3024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04D056-8D14-4A00-BBA8-C9197FB3E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04864"/>
            <a:ext cx="2952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228DC0-F544-4079-A2B4-55C2FBA57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18" r="6072" b="8933"/>
          <a:stretch/>
        </p:blipFill>
        <p:spPr>
          <a:xfrm>
            <a:off x="4185697" y="1268760"/>
            <a:ext cx="3672408" cy="3456384"/>
          </a:xfrm>
          <a:prstGeom prst="rect">
            <a:avLst/>
          </a:prstGeom>
        </p:spPr>
      </p:pic>
      <p:pic>
        <p:nvPicPr>
          <p:cNvPr id="25602" name="Picture 2" descr="сог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1772816"/>
            <a:ext cx="295232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8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57188" y="642938"/>
            <a:ext cx="492918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Палочка и палочка,</a:t>
            </a:r>
          </a:p>
          <a:p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ними галочка.</a:t>
            </a:r>
          </a:p>
          <a:p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понятно сразу всем:</a:t>
            </a:r>
          </a:p>
          <a:p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Получилась буква </a:t>
            </a:r>
            <a:r>
              <a:rPr lang="ru-RU" alt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600" dirty="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857750" y="3786188"/>
            <a:ext cx="3714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Вот качели-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Буква  </a:t>
            </a: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Здесь качаться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Можно всем! </a:t>
            </a:r>
          </a:p>
        </p:txBody>
      </p:sp>
      <p:pic>
        <p:nvPicPr>
          <p:cNvPr id="11271" name="Рисунок 14" descr="ячрп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286125"/>
            <a:ext cx="25717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906FEF-F556-4083-9AC2-A8508681B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1412776"/>
            <a:ext cx="511256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A7A694DA-A418-493E-BC7F-2DA26634FCD3}"/>
              </a:ext>
            </a:extLst>
          </p:cNvPr>
          <p:cNvSpPr/>
          <p:nvPr/>
        </p:nvSpPr>
        <p:spPr>
          <a:xfrm>
            <a:off x="2627784" y="476672"/>
            <a:ext cx="72008" cy="5589240"/>
          </a:xfrm>
          <a:prstGeom prst="mathMinus">
            <a:avLst>
              <a:gd name="adj1" fmla="val 5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нак ''минус'' 2">
            <a:extLst>
              <a:ext uri="{FF2B5EF4-FFF2-40B4-BE49-F238E27FC236}">
                <a16:creationId xmlns:a16="http://schemas.microsoft.com/office/drawing/2014/main" id="{FCD2EBF4-4521-4610-94A9-5A14F1DC23E5}"/>
              </a:ext>
            </a:extLst>
          </p:cNvPr>
          <p:cNvSpPr/>
          <p:nvPr/>
        </p:nvSpPr>
        <p:spPr>
          <a:xfrm rot="2953746">
            <a:off x="1844634" y="2443513"/>
            <a:ext cx="316835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9516C-E2FB-40D5-916D-40452AC9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81525">
            <a:off x="4118483" y="1601040"/>
            <a:ext cx="1460722" cy="18289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73D03-19A0-4D43-AB4A-FA4F0C2D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55" y="1646567"/>
            <a:ext cx="85351" cy="324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491DC-7796-4216-B89C-6915D3C5B1E3}"/>
              </a:ext>
            </a:extLst>
          </p:cNvPr>
          <p:cNvSpPr txBox="1"/>
          <p:nvPr/>
        </p:nvSpPr>
        <p:spPr>
          <a:xfrm>
            <a:off x="6381423" y="3596355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0070C0"/>
                </a:solidFill>
              </a:rPr>
              <a:t>М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C74264-6140-45E8-8F50-AB668C6B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Рисуем на бумаге</a:t>
            </a:r>
          </a:p>
        </p:txBody>
      </p:sp>
    </p:spTree>
    <p:extLst>
      <p:ext uri="{BB962C8B-B14F-4D97-AF65-F5344CB8AC3E}">
        <p14:creationId xmlns:p14="http://schemas.microsoft.com/office/powerpoint/2010/main" val="405025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7705" y="1665218"/>
            <a:ext cx="1130675" cy="101623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32031" y="278092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826" y="3244627"/>
            <a:ext cx="1161023" cy="1043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756794"/>
            <a:ext cx="1161023" cy="104350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96976" y="4437112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18474" y="594928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018474" y="1531428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5400" dirty="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011909" y="3156781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975373" y="469978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25E54-4B41-499A-AD67-1B3BC9C3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Читай</a:t>
            </a:r>
          </a:p>
        </p:txBody>
      </p:sp>
    </p:spTree>
    <p:extLst>
      <p:ext uri="{BB962C8B-B14F-4D97-AF65-F5344CB8AC3E}">
        <p14:creationId xmlns:p14="http://schemas.microsoft.com/office/powerpoint/2010/main" val="39523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48351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4765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1551 L 0.48837 -0.0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54551" r="22639" b="-2746"/>
          <a:stretch/>
        </p:blipFill>
        <p:spPr bwMode="auto">
          <a:xfrm>
            <a:off x="1074198" y="1622203"/>
            <a:ext cx="6995604" cy="328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72862" y="2321164"/>
            <a:ext cx="624961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720" y="2398618"/>
            <a:ext cx="624961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45235" y="2394387"/>
            <a:ext cx="624961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9468" y="2373288"/>
            <a:ext cx="624961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07902" y="2398618"/>
            <a:ext cx="624961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9718" y="2420214"/>
            <a:ext cx="624961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3688" y="3774327"/>
            <a:ext cx="1046724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prstClr val="black"/>
                </a:solidFill>
              </a:rPr>
              <a:t>ам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46519" y="3794625"/>
            <a:ext cx="1127681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prstClr val="black"/>
                </a:solidFill>
              </a:rPr>
              <a:t>ом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32011" y="3774327"/>
            <a:ext cx="1008111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prstClr val="black"/>
                </a:solidFill>
              </a:rPr>
              <a:t>ум</a:t>
            </a:r>
          </a:p>
        </p:txBody>
      </p:sp>
    </p:spTree>
    <p:extLst>
      <p:ext uri="{BB962C8B-B14F-4D97-AF65-F5344CB8AC3E}">
        <p14:creationId xmlns:p14="http://schemas.microsoft.com/office/powerpoint/2010/main" val="149721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1628800"/>
            <a:ext cx="1130675" cy="101623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32031" y="2780928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3212976"/>
            <a:ext cx="1161023" cy="1043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903280"/>
            <a:ext cx="1161023" cy="104350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96976" y="4437112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18474" y="5949280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909079" y="1421348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5400" dirty="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903399" y="3001424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903399" y="4716129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95ECA-E84A-4E67-9F97-5E83C74B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Читай</a:t>
            </a:r>
          </a:p>
        </p:txBody>
      </p:sp>
    </p:spTree>
    <p:extLst>
      <p:ext uri="{BB962C8B-B14F-4D97-AF65-F5344CB8AC3E}">
        <p14:creationId xmlns:p14="http://schemas.microsoft.com/office/powerpoint/2010/main" val="5472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3.7037E-7 L 0.58958 0.00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0162 L 0.58073 0.0060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0185 L 0.59219 0.00092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846" y="710600"/>
            <a:ext cx="6912768" cy="2650306"/>
          </a:xfrm>
        </p:spPr>
        <p:txBody>
          <a:bodyPr>
            <a:normAutofit fontScale="90000"/>
          </a:bodyPr>
          <a:lstStyle/>
          <a:p>
            <a:r>
              <a:rPr lang="ru-RU" dirty="0"/>
              <a:t>Голодная мычит,</a:t>
            </a:r>
            <a:br>
              <a:rPr lang="ru-RU" dirty="0"/>
            </a:br>
            <a:r>
              <a:rPr lang="ru-RU" dirty="0"/>
              <a:t>Сытая жуёт,</a:t>
            </a:r>
            <a:br>
              <a:rPr lang="ru-RU" dirty="0"/>
            </a:br>
            <a:r>
              <a:rPr lang="ru-RU" dirty="0"/>
              <a:t>Всем ребятам молоко даёт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К букве Н\корова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4" y="1760836"/>
            <a:ext cx="8406640" cy="50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427320" y="0"/>
            <a:ext cx="4716680" cy="2132856"/>
            <a:chOff x="935088" y="-144016"/>
            <a:chExt cx="4716680" cy="2520280"/>
          </a:xfrm>
        </p:grpSpPr>
        <p:sp>
          <p:nvSpPr>
            <p:cNvPr id="3" name="Выноска-облако 2"/>
            <p:cNvSpPr/>
            <p:nvPr/>
          </p:nvSpPr>
          <p:spPr>
            <a:xfrm>
              <a:off x="935088" y="-144016"/>
              <a:ext cx="4716680" cy="2520280"/>
            </a:xfrm>
            <a:prstGeom prst="cloudCallout">
              <a:avLst>
                <a:gd name="adj1" fmla="val -14563"/>
                <a:gd name="adj2" fmla="val 8131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9888" y="429341"/>
              <a:ext cx="252986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/>
                <a:t>МУ-У-У</a:t>
              </a:r>
            </a:p>
          </p:txBody>
        </p:sp>
      </p:grpSp>
      <p:pic>
        <p:nvPicPr>
          <p:cNvPr id="6" name="Mychanie_-_Korovy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2496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48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080" y="403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5" b="45396"/>
          <a:stretch/>
        </p:blipFill>
        <p:spPr bwMode="auto">
          <a:xfrm>
            <a:off x="392488" y="2004524"/>
            <a:ext cx="6995604" cy="3717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469854"/>
            <a:ext cx="624961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2396" y="3518077"/>
            <a:ext cx="624961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545220"/>
            <a:ext cx="624961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86747" y="3429000"/>
            <a:ext cx="624961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1559" y="3469854"/>
            <a:ext cx="624961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69907" y="3509717"/>
            <a:ext cx="624961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4809304"/>
            <a:ext cx="1179049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prstClr val="black"/>
                </a:solidFill>
              </a:rPr>
              <a:t>ма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95426" y="4805619"/>
            <a:ext cx="1176574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prstClr val="black"/>
                </a:solidFill>
              </a:rPr>
              <a:t>мо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44769" y="4863269"/>
            <a:ext cx="1140569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prstClr val="black"/>
                </a:solidFill>
              </a:rPr>
              <a:t>му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29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57188"/>
            <a:ext cx="3143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34816"/>
            <a:ext cx="1944216" cy="14173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933056"/>
            <a:ext cx="2318544" cy="1656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1484785"/>
            <a:ext cx="1863080" cy="14173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31092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57188"/>
            <a:ext cx="3143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499" y="1772816"/>
            <a:ext cx="1962263" cy="18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1624" y="1988840"/>
            <a:ext cx="1962263" cy="1656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4581128"/>
            <a:ext cx="1571625" cy="1656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CB059C-F741-4D21-9C7D-364FE50A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89" y="1484784"/>
            <a:ext cx="6047756" cy="29019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E99C0-9D07-4085-B3DD-631B40FCA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84984"/>
            <a:ext cx="3816427" cy="302387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896A89-250A-4A73-8426-4D4C3A79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загадку…</a:t>
            </a:r>
          </a:p>
        </p:txBody>
      </p:sp>
    </p:spTree>
    <p:extLst>
      <p:ext uri="{BB962C8B-B14F-4D97-AF65-F5344CB8AC3E}">
        <p14:creationId xmlns:p14="http://schemas.microsoft.com/office/powerpoint/2010/main" val="13184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228DC0-F544-4079-A2B4-55C2FBA57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18" r="6072" b="8933"/>
          <a:stretch/>
        </p:blipFill>
        <p:spPr>
          <a:xfrm>
            <a:off x="4185697" y="1268760"/>
            <a:ext cx="3672408" cy="3456384"/>
          </a:xfrm>
          <a:prstGeom prst="rect">
            <a:avLst/>
          </a:prstGeom>
        </p:spPr>
      </p:pic>
      <p:pic>
        <p:nvPicPr>
          <p:cNvPr id="25602" name="Picture 2" descr="сог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1772816"/>
            <a:ext cx="295232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5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46776" r="37052" b="9015"/>
          <a:stretch/>
        </p:blipFill>
        <p:spPr bwMode="auto">
          <a:xfrm>
            <a:off x="611560" y="1772816"/>
            <a:ext cx="7929320" cy="34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834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9/106/792/106792389_grom1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27618" r="1859" b="25131"/>
          <a:stretch/>
        </p:blipFill>
        <p:spPr bwMode="auto">
          <a:xfrm>
            <a:off x="723945" y="1268760"/>
            <a:ext cx="78330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2775061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4</a:t>
            </a:r>
          </a:p>
        </p:txBody>
      </p:sp>
      <p:pic>
        <p:nvPicPr>
          <p:cNvPr id="12290" name="Picture 2" descr="http://www.109frspb.caduk.ru/images/p14_img_00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4407" r="47381" b="16840"/>
          <a:stretch/>
        </p:blipFill>
        <p:spPr bwMode="auto">
          <a:xfrm>
            <a:off x="323528" y="2627314"/>
            <a:ext cx="3600400" cy="31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77A04-CB44-4297-AA46-70CE60F91F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79" t="20926" r="45174" b="49259"/>
          <a:stretch/>
        </p:blipFill>
        <p:spPr>
          <a:xfrm>
            <a:off x="4283968" y="2627314"/>
            <a:ext cx="4032448" cy="32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3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AE357-B3C3-4B9F-BA0F-71C822F1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6FDC83-65C5-44D6-AE75-7E4D9DAA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556792"/>
            <a:ext cx="497205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9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2.dreamies.de/img/453/b/vpzkbbkzzm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75" y="1628800"/>
            <a:ext cx="4841450" cy="41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орова!!!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4810" y="2928934"/>
            <a:ext cx="928694" cy="928694"/>
          </a:xfrm>
          <a:prstGeom prst="rect">
            <a:avLst/>
          </a:prstGeom>
        </p:spPr>
      </p:pic>
      <p:pic>
        <p:nvPicPr>
          <p:cNvPr id="4" name="1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8572528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7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43174" y="428604"/>
            <a:ext cx="3643338" cy="364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D:\Каталог картинок\Г\LIPS1 М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618" y="2348880"/>
            <a:ext cx="2857500" cy="2857500"/>
          </a:xfrm>
          <a:prstGeom prst="rect">
            <a:avLst/>
          </a:prstGeom>
          <a:noFill/>
        </p:spPr>
      </p:pic>
      <p:pic>
        <p:nvPicPr>
          <p:cNvPr id="31747" name="Picture 3" descr="D:\Каталог картинок\З\CENTOCLU П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90" y="2328625"/>
            <a:ext cx="2857500" cy="2857500"/>
          </a:xfrm>
          <a:prstGeom prst="rect">
            <a:avLst/>
          </a:prstGeom>
          <a:noFill/>
        </p:spPr>
      </p:pic>
      <p:pic>
        <p:nvPicPr>
          <p:cNvPr id="6" name="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01090" y="-304800"/>
            <a:ext cx="304800" cy="304800"/>
          </a:xfrm>
          <a:prstGeom prst="rect">
            <a:avLst/>
          </a:prstGeom>
        </p:spPr>
      </p:pic>
      <p:pic>
        <p:nvPicPr>
          <p:cNvPr id="7" name="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7572396" y="-304800"/>
            <a:ext cx="304800" cy="304800"/>
          </a:xfrm>
          <a:prstGeom prst="rect">
            <a:avLst/>
          </a:prstGeom>
        </p:spPr>
      </p:pic>
      <p:pic>
        <p:nvPicPr>
          <p:cNvPr id="8" name="1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6643702" y="-304800"/>
            <a:ext cx="304800" cy="304800"/>
          </a:xfrm>
          <a:prstGeom prst="rect">
            <a:avLst/>
          </a:prstGeom>
        </p:spPr>
      </p:pic>
      <p:pic>
        <p:nvPicPr>
          <p:cNvPr id="9" name="17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5572132" y="-304800"/>
            <a:ext cx="304800" cy="3048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F4CED9-8CAE-44E4-8DEF-D1EAB7F7D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5896" y="33265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звука </a:t>
            </a:r>
            <a:r>
              <a:rPr lang="en-US" dirty="0"/>
              <a:t>[</a:t>
            </a:r>
            <a:r>
              <a:rPr lang="ru-RU" dirty="0"/>
              <a:t>М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9FEAD2-F2D9-4FFC-9EE6-293365EFC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3338140"/>
            <a:ext cx="3223545" cy="3245222"/>
          </a:xfrm>
          <a:prstGeom prst="rect">
            <a:avLst/>
          </a:prstGeom>
        </p:spPr>
      </p:pic>
      <p:pic>
        <p:nvPicPr>
          <p:cNvPr id="5" name="Рисунок 4" descr="C:\Users\Алексей\Pictures\2018-10-21\001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39" t="35152" r="12575" b="46871"/>
          <a:stretch/>
        </p:blipFill>
        <p:spPr bwMode="auto">
          <a:xfrm>
            <a:off x="5164881" y="3302136"/>
            <a:ext cx="3704177" cy="3317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D59469-8007-4F52-9C65-BAD265F26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1076903"/>
            <a:ext cx="221913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45F05-4838-4CEE-B951-E2872000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" y="476672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/>
              <a:t>Хлопни в ладоши, когда услышишь звук </a:t>
            </a:r>
            <a:r>
              <a:rPr lang="en-US" sz="2400" b="1" dirty="0"/>
              <a:t>[</a:t>
            </a:r>
            <a:r>
              <a:rPr lang="ru-RU" sz="2400" b="1" dirty="0"/>
              <a:t>М</a:t>
            </a:r>
            <a:r>
              <a:rPr lang="en-US" sz="2400" b="1" dirty="0"/>
              <a:t>]</a:t>
            </a:r>
            <a:endParaRPr lang="ru-RU" sz="24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FFAAF0-FADB-4B97-827A-BD7CB7610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7200800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Дидактическая игра «Четвёртый лишний»</a:t>
            </a:r>
          </a:p>
        </p:txBody>
      </p:sp>
      <p:pic>
        <p:nvPicPr>
          <p:cNvPr id="10" name="Содержимое 9" descr="http://fs.nashaucheba.ru/tw_files2/urls_3/1309/d-1308648/7z-docs/1_html_4798fe1e.png"/>
          <p:cNvPicPr>
            <a:picLocks noGrp="1"/>
          </p:cNvPicPr>
          <p:nvPr>
            <p:ph sz="half" idx="2"/>
          </p:nvPr>
        </p:nvPicPr>
        <p:blipFill>
          <a:blip r:embed="rId2"/>
          <a:srcRect r="49821" b="50881"/>
          <a:stretch>
            <a:fillRect/>
          </a:stretch>
        </p:blipFill>
        <p:spPr>
          <a:xfrm>
            <a:off x="4643438" y="1484313"/>
            <a:ext cx="2028825" cy="1584325"/>
          </a:xfr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http://lohmatik.ru/Lohmatik/skazka/sk2_2.jpg"/>
          <p:cNvPicPr/>
          <p:nvPr/>
        </p:nvPicPr>
        <p:blipFill>
          <a:blip r:embed="rId3"/>
          <a:srcRect r="51833"/>
          <a:stretch>
            <a:fillRect/>
          </a:stretch>
        </p:blipFill>
        <p:spPr bwMode="auto">
          <a:xfrm>
            <a:off x="1547813" y="3573463"/>
            <a:ext cx="2536825" cy="259238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Содержимое 13" descr="http://fb.ru/misc/i/gallery/13662/481380.jpg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76375" y="1341438"/>
            <a:ext cx="2587625" cy="1701800"/>
          </a:xfr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http://img0.liveinternet.ru/images/attach/c/8/104/900/104900516_4979214_mama.jpg"/>
          <p:cNvPicPr/>
          <p:nvPr/>
        </p:nvPicPr>
        <p:blipFill>
          <a:blip r:embed="rId5"/>
          <a:srcRect l="26233" t="5866" r="26430" b="9299"/>
          <a:stretch>
            <a:fillRect/>
          </a:stretch>
        </p:blipFill>
        <p:spPr bwMode="auto">
          <a:xfrm>
            <a:off x="5148263" y="3213100"/>
            <a:ext cx="1225550" cy="30289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4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Дидактическая игра «Четвёртый лишний»</a:t>
            </a:r>
            <a:endParaRPr lang="ru-RU" altLang="ru-RU" sz="3200"/>
          </a:p>
        </p:txBody>
      </p:sp>
      <p:pic>
        <p:nvPicPr>
          <p:cNvPr id="4" name="Содержимое 3" descr="http://images.myshared.ru/6/542757/slide_9.jpg"/>
          <p:cNvPicPr>
            <a:picLocks noGrp="1"/>
          </p:cNvPicPr>
          <p:nvPr>
            <p:ph idx="1"/>
          </p:nvPr>
        </p:nvPicPr>
        <p:blipFill>
          <a:blip r:embed="rId2"/>
          <a:srcRect l="72956" t="5983" b="55983"/>
          <a:stretch>
            <a:fillRect/>
          </a:stretch>
        </p:blipFill>
        <p:spPr>
          <a:xfrm>
            <a:off x="1547813" y="1700213"/>
            <a:ext cx="1739900" cy="1374775"/>
          </a:xfr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images.myshared.ru/6/542757/slide_9.jpg"/>
          <p:cNvPicPr/>
          <p:nvPr/>
        </p:nvPicPr>
        <p:blipFill>
          <a:blip r:embed="rId2"/>
          <a:srcRect l="24361" t="3205" r="53031" b="55983"/>
          <a:stretch>
            <a:fillRect/>
          </a:stretch>
        </p:blipFill>
        <p:spPr bwMode="auto">
          <a:xfrm>
            <a:off x="4067175" y="3860800"/>
            <a:ext cx="2089150" cy="17287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www.xxlbook.ru/imgh590935.png"/>
          <p:cNvPicPr/>
          <p:nvPr/>
        </p:nvPicPr>
        <p:blipFill>
          <a:blip r:embed="rId3"/>
          <a:srcRect l="1122" t="51219" r="66773" b="6016"/>
          <a:stretch>
            <a:fillRect/>
          </a:stretch>
        </p:blipFill>
        <p:spPr bwMode="auto">
          <a:xfrm>
            <a:off x="1187450" y="3716338"/>
            <a:ext cx="2409825" cy="194468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://podmel.ru/zakrevskaya-o-v/13344_html_m11a2dc0b.jpg"/>
          <p:cNvPicPr/>
          <p:nvPr/>
        </p:nvPicPr>
        <p:blipFill>
          <a:blip r:embed="rId4"/>
          <a:srcRect l="68199" t="2192" r="1927" b="50075"/>
          <a:stretch>
            <a:fillRect/>
          </a:stretch>
        </p:blipFill>
        <p:spPr bwMode="auto">
          <a:xfrm>
            <a:off x="4284663" y="1484313"/>
            <a:ext cx="1771650" cy="18669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8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Дидактическая игра «Четвёртый лишний»</a:t>
            </a:r>
          </a:p>
        </p:txBody>
      </p:sp>
      <p:pic>
        <p:nvPicPr>
          <p:cNvPr id="4" name="Содержимое 3" descr="http://fb.ru/misc/i/gallery/11175/2846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73238"/>
            <a:ext cx="2857500" cy="1860550"/>
          </a:xfr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top-bal.ru/pars_docs/refs/26/25630/25630_html_m5c73fe99.png"/>
          <p:cNvPicPr/>
          <p:nvPr/>
        </p:nvPicPr>
        <p:blipFill>
          <a:blip r:embed="rId3"/>
          <a:srcRect l="33264" t="48678" r="49136" b="27925"/>
          <a:stretch>
            <a:fillRect/>
          </a:stretch>
        </p:blipFill>
        <p:spPr bwMode="auto">
          <a:xfrm>
            <a:off x="1547813" y="3860800"/>
            <a:ext cx="1885950" cy="21415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podmel.ru/zakrevskaya-o-v/13344_html_1aa3db15.jpg"/>
          <p:cNvPicPr/>
          <p:nvPr/>
        </p:nvPicPr>
        <p:blipFill>
          <a:blip r:embed="rId4"/>
          <a:srcRect l="4169" t="2899" r="67130" b="50483"/>
          <a:stretch>
            <a:fillRect/>
          </a:stretch>
        </p:blipFill>
        <p:spPr bwMode="auto">
          <a:xfrm>
            <a:off x="1619250" y="1628775"/>
            <a:ext cx="1704975" cy="18383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://orientir-gifts.ru/img/orientir-gifts_r/Promo/albo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221163"/>
            <a:ext cx="2419350" cy="15430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5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216</Words>
  <Application>Microsoft Office PowerPoint</Application>
  <PresentationFormat>Экран (4:3)</PresentationFormat>
  <Paragraphs>77</Paragraphs>
  <Slides>29</Slides>
  <Notes>13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Специальное оформление</vt:lpstr>
      <vt:lpstr>1_Специальное оформление</vt:lpstr>
      <vt:lpstr>Презентация PowerPoint</vt:lpstr>
      <vt:lpstr>Голодная мычит, Сытая жуёт, Всем ребятам молоко даёт </vt:lpstr>
      <vt:lpstr>Презентация PowerPoint</vt:lpstr>
      <vt:lpstr>Презентация PowerPoint</vt:lpstr>
      <vt:lpstr>Характеристика звука [М]</vt:lpstr>
      <vt:lpstr>Хлопни в ладоши, когда услышишь звук [М]</vt:lpstr>
      <vt:lpstr>Дидактическая игра «Четвёртый лишний»</vt:lpstr>
      <vt:lpstr>Дидактическая игра «Четвёртый лишний»</vt:lpstr>
      <vt:lpstr>Дидактическая игра «Четвёртый лишний»</vt:lpstr>
      <vt:lpstr>Презентация PowerPoint</vt:lpstr>
      <vt:lpstr>УМ</vt:lpstr>
      <vt:lpstr>МЫ</vt:lpstr>
      <vt:lpstr>Презентация PowerPoint</vt:lpstr>
      <vt:lpstr>Презентация PowerPoint</vt:lpstr>
      <vt:lpstr>Презентация PowerPoint</vt:lpstr>
      <vt:lpstr>Рисуем на бумаге</vt:lpstr>
      <vt:lpstr>Читай</vt:lpstr>
      <vt:lpstr>Презентация PowerPoint</vt:lpstr>
      <vt:lpstr>Читай</vt:lpstr>
      <vt:lpstr>Презентация PowerPoint</vt:lpstr>
      <vt:lpstr>Презентация PowerPoint</vt:lpstr>
      <vt:lpstr>Презентация PowerPoint</vt:lpstr>
      <vt:lpstr>Отгадай загадку…</vt:lpstr>
      <vt:lpstr>Презентация PowerPoint</vt:lpstr>
      <vt:lpstr>Задание 1</vt:lpstr>
      <vt:lpstr>Задание 2</vt:lpstr>
      <vt:lpstr>Задание 4</vt:lpstr>
      <vt:lpstr>Задание 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Александр Сергеевич</cp:lastModifiedBy>
  <cp:revision>73</cp:revision>
  <dcterms:created xsi:type="dcterms:W3CDTF">2015-01-18T10:33:40Z</dcterms:created>
  <dcterms:modified xsi:type="dcterms:W3CDTF">2020-04-27T18:26:01Z</dcterms:modified>
</cp:coreProperties>
</file>