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mp3" ContentType="audio/unknown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60" r:id="rId4"/>
    <p:sldId id="259" r:id="rId5"/>
    <p:sldId id="284" r:id="rId6"/>
    <p:sldId id="285" r:id="rId7"/>
    <p:sldId id="263" r:id="rId8"/>
    <p:sldId id="286" r:id="rId9"/>
    <p:sldId id="264" r:id="rId10"/>
    <p:sldId id="288" r:id="rId11"/>
    <p:sldId id="265" r:id="rId12"/>
    <p:sldId id="287" r:id="rId13"/>
    <p:sldId id="266" r:id="rId14"/>
    <p:sldId id="267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68" r:id="rId27"/>
    <p:sldId id="272" r:id="rId28"/>
    <p:sldId id="289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C9"/>
    <a:srgbClr val="FFE699"/>
    <a:srgbClr val="FAE08E"/>
    <a:srgbClr val="E6E6E6"/>
    <a:srgbClr val="0367AC"/>
    <a:srgbClr val="FFD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38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C2E58-9693-46D6-9208-CA8A23FDE4A9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DF2E-0962-4AE7-B1DC-72CF0004B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1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9244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45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400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92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237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613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799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526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6898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310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958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40000"/>
                <a:lumOff val="60000"/>
              </a:schemeClr>
            </a:gs>
            <a:gs pos="87000">
              <a:schemeClr val="accent4">
                <a:lumMod val="40000"/>
                <a:lumOff val="60000"/>
              </a:schemeClr>
            </a:gs>
            <a:gs pos="51000">
              <a:schemeClr val="accent4">
                <a:lumMod val="75000"/>
              </a:schemeClr>
            </a:gs>
            <a:gs pos="84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894A-4567-4D9D-AFB8-AA0DC0DC71A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F37-BABD-4651-8601-EBD980BA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9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microsoft.com/office/2007/relationships/hdphoto" Target="../media/hdphoto2.wdp" /><Relationship Id="rId7" Type="http://schemas.openxmlformats.org/officeDocument/2006/relationships/image" Target="../media/image4.jpeg" /><Relationship Id="rId8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2.jpeg" /><Relationship Id="rId11" Type="http://schemas.openxmlformats.org/officeDocument/2006/relationships/image" Target="../media/image43.jpeg" /><Relationship Id="rId12" Type="http://schemas.openxmlformats.org/officeDocument/2006/relationships/image" Target="../media/image21.jpeg" /><Relationship Id="rId13" Type="http://schemas.openxmlformats.org/officeDocument/2006/relationships/image" Target="../media/image44.jpeg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microsoft.com/office/2007/relationships/hdphoto" Target="../media/hdphoto5.wdp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2.jpeg" /><Relationship Id="rId11" Type="http://schemas.microsoft.com/office/2007/relationships/hdphoto" Target="../media/hdphoto7.wdp" /><Relationship Id="rId12" Type="http://schemas.openxmlformats.org/officeDocument/2006/relationships/image" Target="../media/image53.jpeg" /><Relationship Id="rId13" Type="http://schemas.openxmlformats.org/officeDocument/2006/relationships/image" Target="../media/image54.jpeg" /><Relationship Id="rId14" Type="http://schemas.microsoft.com/office/2007/relationships/hdphoto" Target="../media/hdphoto8.wdp" /><Relationship Id="rId15" Type="http://schemas.openxmlformats.org/officeDocument/2006/relationships/image" Target="../media/image55.jpeg" /><Relationship Id="rId2" Type="http://schemas.openxmlformats.org/officeDocument/2006/relationships/image" Target="../media/image45.jpeg" /><Relationship Id="rId3" Type="http://schemas.microsoft.com/office/2007/relationships/hdphoto" Target="../media/hdphoto6.wdp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Relationship Id="rId7" Type="http://schemas.openxmlformats.org/officeDocument/2006/relationships/image" Target="../media/image49.jpeg" /><Relationship Id="rId8" Type="http://schemas.openxmlformats.org/officeDocument/2006/relationships/image" Target="../media/image50.jpeg" /><Relationship Id="rId9" Type="http://schemas.openxmlformats.org/officeDocument/2006/relationships/image" Target="../media/image5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microsoft.com/office/2007/relationships/hdphoto" Target="../media/hdphoto12.wdp" /><Relationship Id="rId11" Type="http://schemas.openxmlformats.org/officeDocument/2006/relationships/image" Target="../media/image61.jpeg" /><Relationship Id="rId12" Type="http://schemas.microsoft.com/office/2007/relationships/hdphoto" Target="../media/hdphoto13.wdp" /><Relationship Id="rId13" Type="http://schemas.openxmlformats.org/officeDocument/2006/relationships/image" Target="../media/image62.jpeg" /><Relationship Id="rId14" Type="http://schemas.microsoft.com/office/2007/relationships/hdphoto" Target="../media/hdphoto14.wdp" /><Relationship Id="rId15" Type="http://schemas.openxmlformats.org/officeDocument/2006/relationships/image" Target="../media/image63.jpeg" /><Relationship Id="rId16" Type="http://schemas.microsoft.com/office/2007/relationships/hdphoto" Target="../media/hdphoto15.wdp" /><Relationship Id="rId17" Type="http://schemas.openxmlformats.org/officeDocument/2006/relationships/image" Target="../media/image64.jpeg" /><Relationship Id="rId18" Type="http://schemas.microsoft.com/office/2007/relationships/hdphoto" Target="../media/hdphoto16.wdp" /><Relationship Id="rId19" Type="http://schemas.openxmlformats.org/officeDocument/2006/relationships/image" Target="../media/image65.jpeg" /><Relationship Id="rId2" Type="http://schemas.openxmlformats.org/officeDocument/2006/relationships/image" Target="../media/image56.jpeg" /><Relationship Id="rId20" Type="http://schemas.microsoft.com/office/2007/relationships/hdphoto" Target="../media/hdphoto17.wdp" /><Relationship Id="rId21" Type="http://schemas.openxmlformats.org/officeDocument/2006/relationships/image" Target="../media/image66.jpeg" /><Relationship Id="rId22" Type="http://schemas.openxmlformats.org/officeDocument/2006/relationships/image" Target="../media/image67.jpeg" /><Relationship Id="rId23" Type="http://schemas.microsoft.com/office/2007/relationships/hdphoto" Target="../media/hdphoto18.wdp" /><Relationship Id="rId24" Type="http://schemas.openxmlformats.org/officeDocument/2006/relationships/image" Target="../media/image68.jpeg" /><Relationship Id="rId25" Type="http://schemas.microsoft.com/office/2007/relationships/hdphoto" Target="../media/hdphoto19.wdp" /><Relationship Id="rId26" Type="http://schemas.openxmlformats.org/officeDocument/2006/relationships/image" Target="../media/image34.jpeg" /><Relationship Id="rId27" Type="http://schemas.microsoft.com/office/2007/relationships/hdphoto" Target="../media/hdphoto20.wdp" /><Relationship Id="rId3" Type="http://schemas.microsoft.com/office/2007/relationships/hdphoto" Target="../media/hdphoto9.wdp" /><Relationship Id="rId4" Type="http://schemas.openxmlformats.org/officeDocument/2006/relationships/image" Target="../media/image57.jpeg" /><Relationship Id="rId5" Type="http://schemas.microsoft.com/office/2007/relationships/hdphoto" Target="../media/hdphoto10.wdp" /><Relationship Id="rId6" Type="http://schemas.openxmlformats.org/officeDocument/2006/relationships/image" Target="../media/image58.jpeg" /><Relationship Id="rId7" Type="http://schemas.microsoft.com/office/2007/relationships/hdphoto" Target="../media/hdphoto11.wdp" /><Relationship Id="rId8" Type="http://schemas.openxmlformats.org/officeDocument/2006/relationships/image" Target="../media/image59.jpeg" /><Relationship Id="rId9" Type="http://schemas.openxmlformats.org/officeDocument/2006/relationships/image" Target="../media/image6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metod-kopilka.ru/prezentaciya-po-logopedii-na-temu-zhivotnie-zharkih-stran-detskiy-sad-podgotovitelnaya-gruppa-84145.html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9.jpeg" /><Relationship Id="rId11" Type="http://schemas.openxmlformats.org/officeDocument/2006/relationships/image" Target="../media/image20.jpeg" /><Relationship Id="rId12" Type="http://schemas.openxmlformats.org/officeDocument/2006/relationships/image" Target="../media/image21.jpeg" /><Relationship Id="rId13" Type="http://schemas.openxmlformats.org/officeDocument/2006/relationships/image" Target="../media/image22.jpeg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Relationship Id="rId9" Type="http://schemas.openxmlformats.org/officeDocument/2006/relationships/image" Target="../media/image1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0.jpeg" /><Relationship Id="rId11" Type="http://schemas.openxmlformats.org/officeDocument/2006/relationships/image" Target="../media/image31.jpeg" /><Relationship Id="rId12" Type="http://schemas.openxmlformats.org/officeDocument/2006/relationships/image" Target="../media/image32.jpeg" /><Relationship Id="rId13" Type="http://schemas.openxmlformats.org/officeDocument/2006/relationships/image" Target="../media/image33.jpeg" /><Relationship Id="rId14" Type="http://schemas.openxmlformats.org/officeDocument/2006/relationships/image" Target="../media/image34.jpeg" /><Relationship Id="rId15" Type="http://schemas.microsoft.com/office/2007/relationships/hdphoto" Target="../media/hdphoto4.wdp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microsoft.com/office/2007/relationships/hdphoto" Target="../media/hdphoto3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Sand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6100353"/>
            <a:ext cx="11104766" cy="767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71" y="4851404"/>
            <a:ext cx="2536156" cy="2466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84" y="4936551"/>
            <a:ext cx="2536156" cy="165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14" y="1857814"/>
            <a:ext cx="4029927" cy="4568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6722"/>
          </a:xfrm>
        </p:spPr>
        <p:txBody>
          <a:bodyPr>
            <a:noAutofit/>
          </a:bodyPr>
          <a:lstStyle/>
          <a:p>
            <a:r>
              <a:rPr lang="ru-RU" sz="6600" smtClean="0">
                <a:solidFill>
                  <a:srgbClr val="FF0000"/>
                </a:solidFill>
              </a:rPr>
              <a:t>Путешествие в Африку</a:t>
            </a:r>
            <a:endParaRPr lang="ru-RU" sz="660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0" y="4333558"/>
            <a:ext cx="445008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71" y="3079836"/>
            <a:ext cx="2871189" cy="3255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308" y="3223423"/>
            <a:ext cx="2410554" cy="3255546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action="ppaction://hlinkshowjump?jump=nextslide" highlightClick="1"/>
          </p:cNvPr>
          <p:cNvSpPr/>
          <p:nvPr/>
        </p:nvSpPr>
        <p:spPr>
          <a:xfrm>
            <a:off x="10098050" y="6146282"/>
            <a:ext cx="822960" cy="666206"/>
          </a:xfrm>
          <a:prstGeom prst="actionButtonForwardNext">
            <a:avLst/>
          </a:prstGeom>
          <a:solidFill>
            <a:srgbClr val="FFD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19" y="4690666"/>
            <a:ext cx="2351729" cy="1852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" y="4690666"/>
            <a:ext cx="2312893" cy="1852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" y="2418883"/>
            <a:ext cx="2959699" cy="1667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6224" l="46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06" y="2418884"/>
            <a:ext cx="2737074" cy="1538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8" y="4086319"/>
            <a:ext cx="2869147" cy="24565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71" y="2547466"/>
            <a:ext cx="2351729" cy="1762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19" y="740270"/>
            <a:ext cx="2497209" cy="1426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85" y="4690666"/>
            <a:ext cx="2178424" cy="2021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" y="136739"/>
            <a:ext cx="2568388" cy="2030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06" y="31997"/>
            <a:ext cx="2882789" cy="2693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91" y="168598"/>
            <a:ext cx="2581836" cy="1966788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action="ppaction://hlinkshowjump?jump=nextslide" highlightClick="1"/>
          </p:cNvPr>
          <p:cNvSpPr/>
          <p:nvPr/>
        </p:nvSpPr>
        <p:spPr>
          <a:xfrm>
            <a:off x="8538882" y="5970494"/>
            <a:ext cx="685800" cy="572331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4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0.0017 -0.00046 L 0.0017 0.0007 C 0.00365 -0.05717 0.00365 -0.04768 0.0017 -0.14838 C 0.0017 -0.15417 0.00039 -0.15903 -0.00026 -0.16389 C -0.00091 -0.18194 -0.00091 -0.18426 -0.00208 -0.20324 C -0.0026 -0.20833 -0.00312 -0.21366 -0.00351 -0.21829 L -0.00482 -0.25324 C -0.00495 -0.25926 -0.00495 -0.26551 -0.00547 -0.27106 L -0.00677 -0.28819 C -0.00716 -0.30486 -0.00716 -0.32199 -0.00807 -0.33866 L -0.01002 -0.37129 C -0.01028 -0.39051 -0.01041 -0.40903 -0.01067 -0.42801 C -0.0108 -0.43449 -0.01146 -0.44143 -0.01146 -0.44792 C -0.01172 -0.51412 -0.01146 -0.58032 -0.01211 -0.64653 C -0.01211 -0.65116 -0.01315 -0.65486 -0.01315 -0.65949 L -0.01315 -0.66991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childTnLst>
                                    <p:animMotion origin="layout" path="M 2.70833E-06 -1.48148E-06 L 2.70833E-06 0.00023 C -0.00521 -0.00278 -0.01081 -0.00417 -0.01563 -0.00787 C -0.03399 -0.02199 -0.02787 -0.02153 -0.04024 -0.03472 C -0.04649 -0.04143 -0.05326 -0.04745 -0.05964 -0.05393 C -0.06224 -0.05648 -0.06498 -0.05879 -0.06745 -0.06157 C -0.08776 -0.08495 -0.07318 -0.06898 -0.10365 -0.1 C -0.10795 -0.1044 -0.1125 -0.10856 -0.11667 -0.11319 C -0.12097 -0.11852 -0.12487 -0.12454 -0.12956 -0.1287 C -0.13568 -0.13403 -0.14258 -0.1375 -0.14896 -0.14213 C -0.15469 -0.14629 -0.16029 -0.15069 -0.16576 -0.15555 C -0.17162 -0.16088 -0.17683 -0.16759 -0.18268 -0.17292 C -0.1875 -0.17708 -0.1931 -0.17986 -0.19805 -0.18426 C -0.20404 -0.18958 -0.20899 -0.19653 -0.21498 -0.20162 C -0.2194 -0.20532 -0.22461 -0.20717 -0.22917 -0.21111 C -0.23854 -0.21944 -0.24727 -0.22917 -0.25638 -0.23796 C -0.26055 -0.24213 -0.26576 -0.24444 -0.26927 -0.24954 C -0.28216 -0.26852 -0.27643 -0.2618 -0.29518 -0.28009 C -0.29857 -0.28356 -0.30222 -0.28611 -0.30547 -0.28981 L -0.31719 -0.30324 C -0.31888 -0.30532 -0.32058 -0.30694 -0.3224 -0.30903 C -0.32448 -0.31157 -0.3267 -0.31412 -0.32878 -0.31667 C -0.33047 -0.31852 -0.33229 -0.32037 -0.33399 -0.32245 C -0.3362 -0.325 -0.33815 -0.32778 -0.34037 -0.33009 C -0.34297 -0.33264 -0.34597 -0.33472 -0.34818 -0.33773 C -0.36055 -0.35347 -0.35755 -0.34977 -0.3638 -0.36458 C -0.36459 -0.36667 -0.3655 -0.36829 -0.36641 -0.37037 C -0.36901 -0.37685 -0.37149 -0.3831 -0.37409 -0.38935 C -0.375 -0.39143 -0.37617 -0.39305 -0.3767 -0.39537 C -0.37761 -0.39907 -0.37787 -0.40324 -0.37917 -0.40694 C -0.38151 -0.4125 -0.3875 -0.42083 -0.39102 -0.42592 C -0.39128 -0.42801 -0.39141 -0.42986 -0.39219 -0.43171 C -0.39323 -0.43403 -0.39492 -0.43542 -0.3961 -0.4375 C -0.39753 -0.43981 -0.39857 -0.44259 -0.4 -0.44514 C -0.40052 -0.44838 -0.40078 -0.45139 -0.40117 -0.45463 C -0.40157 -0.45671 -0.40209 -0.45856 -0.40261 -0.46042 C -0.40638 -0.48055 -0.40026 -0.45231 -0.40638 -0.47986 L -0.40899 -0.49097 C -0.40951 -0.49305 -0.40977 -0.49514 -0.41042 -0.49699 C -0.4112 -0.49954 -0.41224 -0.50185 -0.41302 -0.50463 C -0.41341 -0.50648 -0.41354 -0.50856 -0.4142 -0.51042 C -0.41511 -0.51296 -0.41992 -0.52199 -0.42058 -0.52361 C -0.42461 -0.54143 -0.41797 -0.51389 -0.42578 -0.53727 C -0.42709 -0.54097 -0.42748 -0.54491 -0.42839 -0.54884 C -0.4293 -0.55185 -0.43021 -0.55486 -0.43099 -0.55833 C -0.43164 -0.56088 -0.43164 -0.56342 -0.43242 -0.56597 C -0.43295 -0.56805 -0.43412 -0.56991 -0.43477 -0.57176 C -0.43451 -0.58449 -0.43464 -0.59745 -0.4336 -0.61018 C -0.43334 -0.61435 -0.42982 -0.61967 -0.42839 -0.62338 C -0.42787 -0.62523 -0.42761 -0.62731 -0.42722 -0.62917 C -0.4267 -0.63495 -0.42709 -0.64097 -0.42578 -0.64653 C -0.42526 -0.64907 -0.42357 -0.65069 -0.42201 -0.65231 C -0.42084 -0.65347 -0.41797 -0.65393 -0.41797 -0.6537" pathEditMode="relative" rAng="0" ptsTypes="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-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childTnLst>
                                    <p:animMotion origin="layout" path="M -0.00677 0.3095 L -0.00677 0.30996 C -0.01029 0.3088 -0.0138 0.30857 -0.01732 0.30741 C -0.01823 0.30718 -0.01901 0.30602 -0.01992 0.30556 C -0.02227 0.30371 -0.02461 0.30301 -0.02682 0.30139 L -0.03477 0.29514 L -0.03737 0.29306 C -0.04089 0.28033 -0.03737 0.29051 -0.04688 0.27871 C -0.04987 0.275 -0.05261 0.27038 -0.0556 0.26644 C -0.05755 0.26343 -0.05951 0.26019 -0.06172 0.25788 C -0.06315 0.25672 -0.06459 0.25602 -0.06602 0.25417 C -0.06992 0.24838 -0.07331 0.24051 -0.07735 0.23565 C -0.08138 0.23079 -0.08568 0.22709 -0.08946 0.22107 C -0.09037 0.21991 -0.09115 0.21783 -0.09219 0.21713 C -0.09414 0.21528 -0.09623 0.21436 -0.09818 0.21297 C -0.10052 0.20718 -0.10352 0.19931 -0.1069 0.19653 L -0.10951 0.19445 C -0.11732 0.17616 -0.11185 0.18704 -0.11732 0.17825 C -0.11849 0.17593 -0.11953 0.17362 -0.12084 0.17176 C -0.12604 0.16505 -0.12383 0.17014 -0.12865 0.16575 C -0.13776 0.15788 -0.12669 0.16482 -0.13555 0.15973 C -0.13646 0.15834 -0.13724 0.15649 -0.13815 0.15556 C -0.13893 0.15463 -0.13998 0.15463 -0.14089 0.15348 C -0.14154 0.15255 -0.1418 0.15 -0.14258 0.14931 C -0.14453 0.14746 -0.14662 0.14653 -0.1487 0.14514 C -0.14961 0.14329 -0.15013 0.14051 -0.15117 0.13913 C -0.15209 0.13797 -0.153 0.13797 -0.15391 0.13681 C -0.15482 0.13588 -0.15951 0.12778 -0.1599 0.12663 C -0.16068 0.125 -0.16081 0.122 -0.16172 0.12061 C -0.16315 0.11829 -0.16511 0.11806 -0.16693 0.11644 C -0.16836 0.11528 -0.16992 0.11413 -0.17123 0.1125 C -0.17253 0.11065 -0.17344 0.10811 -0.17474 0.10602 C -0.17578 0.10463 -0.17709 0.10371 -0.17826 0.10209 C -0.17995 0.09954 -0.18347 0.09399 -0.18347 0.09422 C -0.18464 0.08982 -0.1862 0.08635 -0.18698 0.08172 C -0.18724 0.0794 -0.18724 0.07732 -0.18776 0.07524 C -0.18841 0.07292 -0.18972 0.07176 -0.19037 0.06922 C -0.19141 0.06528 -0.19193 0.06088 -0.19297 0.05695 C -0.19375 0.0544 -0.19479 0.05301 -0.19557 0.05093 C -0.19623 0.04885 -0.19675 0.04676 -0.19727 0.04445 C -0.19766 0.03658 -0.19766 0.02825 -0.19818 0.02014 C -0.19831 0.01783 -0.19922 0.01598 -0.19909 0.01366 C -0.19896 0.01204 -0.19727 0.00996 -0.19727 0.01019" pathEditMode="relative" rAng="0" ptsTypes="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childTnLst>
                                    <p:animMotion origin="layout" path="M -5.625E-06 4.07407E-06 L -5.625E-06 4.07407E-06 C -0.00339 -0.0007 -0.00665 -0.00162 -0.01003 -0.00209 C -0.01472 -0.00278 -0.01954 -0.00348 -0.02436 -0.00394 C -0.05053 -0.00741 -0.05313 -0.00695 -0.08829 -0.00996 C -0.09753 -0.01181 -0.10678 -0.01343 -0.11589 -0.01574 C -0.12149 -0.01737 -0.12696 -0.02014 -0.13243 -0.02176 C -0.13829 -0.02338 -0.14428 -0.02431 -0.15014 -0.02547 C -0.15313 -0.02616 -0.156 -0.02639 -0.15899 -0.02755 C -0.18946 -0.03889 -0.17644 -0.03588 -0.19753 -0.03936 C -0.21537 -0.04723 -0.19753 -0.03982 -0.21524 -0.04514 C -0.21668 -0.04561 -0.21811 -0.04653 -0.21967 -0.04723 C -0.22188 -0.04792 -0.2241 -0.04838 -0.22631 -0.04908 C -0.22774 -0.04954 -0.22918 -0.05093 -0.23074 -0.05093 C -0.23764 -0.05162 -0.24467 -0.05093 -0.25157 -0.05093" pathEditMode="relative" ptsTypes="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childTnLst>
                                    <p:animMotion origin="layout" path="M -4.79167E-06 -0.00024 L -4.79167E-06 0.00023 L 0.01224 -0.00417 C 0.01472 -0.0051 0.01732 -0.0051 0.01967 -0.00625 C 0.02136 -0.00718 0.02292 -0.0095 0.02461 -0.01019 C 0.02917 -0.01158 0.03373 -0.01135 0.03829 -0.01204 C 0.04402 -0.0132 0.04974 -0.01436 0.0556 -0.01598 C 0.06016 -0.01737 0.06459 -0.01945 0.06928 -0.02014 C 0.07735 -0.02153 0.08568 -0.0213 0.09389 -0.02223 C 0.10521 -0.02338 0.12735 -0.02616 0.12735 -0.02593 C 0.13282 -0.02732 0.13803 -0.02917 0.14349 -0.0301 C 0.14961 -0.03102 0.15586 -0.03056 0.16198 -0.03195 C 0.16823 -0.03334 0.17448 -0.03635 0.1806 -0.03797 C 0.18698 -0.03982 0.20951 -0.04491 0.21524 -0.04584 C 0.22149 -0.04676 0.22761 -0.04723 0.23386 -0.04792 C 0.26081 -0.05973 0.23373 -0.04931 0.26224 -0.05602 C 0.26602 -0.05672 0.26967 -0.0588 0.27357 -0.05996 C 0.28334 -0.06274 0.29623 -0.06575 0.30691 -0.0676 C 0.31107 -0.06852 0.31511 -0.06899 0.31928 -0.06968 C 0.32292 -0.07084 0.32657 -0.07315 0.33034 -0.07385 C 0.33985 -0.0757 0.35886 -0.07778 0.35886 -0.07755 C 0.36472 -0.08033 0.37032 -0.08403 0.37631 -0.08565 C 0.38269 -0.08727 0.38946 -0.08658 0.39597 -0.0875 C 0.40339 -0.08889 0.41094 -0.09028 0.41836 -0.09167 C 0.42357 -0.09352 0.42904 -0.09607 0.43438 -0.09746 C 0.44558 -0.1007 0.45547 -0.10186 0.46654 -0.10348 C 0.4711 -0.10463 0.47566 -0.10625 0.48021 -0.10764 C 0.48607 -0.10903 0.49753 -0.11158 0.49753 -0.11135 C 0.4987 -0.11204 0.5 -0.11274 0.50118 -0.11343 C 0.503 -0.11459 0.50443 -0.11667 0.50612 -0.11737 C 0.50899 -0.11852 0.51198 -0.11875 0.51485 -0.11945 C 0.51615 -0.11991 0.51745 -0.12037 0.51862 -0.1213 C 0.52084 -0.12292 0.52253 -0.12593 0.52474 -0.12732 C 0.52683 -0.12871 0.52878 -0.12871 0.53099 -0.1294 C 0.54987 -0.14237 0.52943 -0.12987 0.54831 -0.13727 C 0.55547 -0.14005 0.56211 -0.14468 0.56928 -0.14723 C 0.57318 -0.14862 0.57683 -0.14954 0.58047 -0.15116 C 0.60066 -0.16065 0.58139 -0.15463 0.59779 -0.15903 C 0.60027 -0.16112 0.60261 -0.16366 0.60521 -0.16505 C 0.60756 -0.16644 0.61029 -0.16621 0.61277 -0.16713 C 0.61823 -0.16875 0.61745 -0.16875 0.62253 -0.17292 C 0.62422 -0.17547 0.62579 -0.17871 0.62748 -0.18102 C 0.63269 -0.1882 0.63347 -0.18311 0.63868 -0.197 C 0.63985 -0.20024 0.64076 -0.20394 0.64245 -0.20672 C 0.64336 -0.20857 0.64493 -0.20926 0.6461 -0.21065 C 0.64701 -0.21181 0.64766 -0.21366 0.64857 -0.21482 C 0.65014 -0.21667 0.65886 -0.22524 0.66094 -0.22848 C 0.66237 -0.23102 0.66303 -0.2345 0.66459 -0.23658 C 0.66889 -0.2419 0.67839 -0.25047 0.67839 -0.25024 C 0.68542 -0.26551 0.67852 -0.25278 0.68568 -0.26227 C 0.69532 -0.275 0.68386 -0.26227 0.6931 -0.27223 C 0.69428 -0.27778 0.69428 -0.27963 0.69688 -0.28403 C 0.7073 -0.30301 0.70352 -0.29144 0.70691 -0.30186" pathEditMode="relative" rAng="0" ptsTypes="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9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1267691"/>
          </a:xfrm>
        </p:spPr>
        <p:txBody>
          <a:bodyPr/>
          <a:lstStyle/>
          <a:p>
            <a:r>
              <a:rPr lang="ru-RU" u="sng" smtClean="0">
                <a:solidFill>
                  <a:srgbClr val="FF0000"/>
                </a:solidFill>
              </a:rPr>
              <a:t>Слоновья семья.</a:t>
            </a:r>
            <a:endParaRPr lang="ru-RU" u="sng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2161309"/>
            <a:ext cx="10993582" cy="4260273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1. Нажми мышкой на тех животных,  которые не относятся к слоновьей семье.</a:t>
            </a:r>
          </a:p>
          <a:p>
            <a:pPr algn="l"/>
            <a:r>
              <a:rPr lang="ru-RU" sz="4400" smtClean="0"/>
              <a:t>2. Назови  членов семьи.. </a:t>
            </a:r>
          </a:p>
          <a:p>
            <a:pPr algn="l"/>
            <a:r>
              <a:rPr lang="ru-RU" sz="4400" smtClean="0"/>
              <a:t>3. Нажимай на детёнышй мышкой и проговаривай: один…, два…, три…, четыре…, пять.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258401379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5" b="90792" l="2680" r="9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0" y="4432800"/>
            <a:ext cx="3588647" cy="27484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790332"/>
            <a:ext cx="2730014" cy="1158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3" y="2235307"/>
            <a:ext cx="2637183" cy="2079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8" y="4717775"/>
            <a:ext cx="2672782" cy="198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398644"/>
            <a:ext cx="3216412" cy="1828800"/>
          </a:xfrm>
          <a:prstGeom prst="rect">
            <a:avLst/>
          </a:prstGeom>
        </p:spPr>
      </p:pic>
      <p:pic>
        <p:nvPicPr>
          <p:cNvPr id="7" name="Рисунок 6" descr="File:Sri Lanka Elephants 01.jp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5" y="2279374"/>
            <a:ext cx="2894047" cy="2067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09" y="4565375"/>
            <a:ext cx="2567646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4" y="1620213"/>
            <a:ext cx="4051120" cy="3038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3" y="58475"/>
            <a:ext cx="2902443" cy="2176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0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39" y="135217"/>
            <a:ext cx="3347007" cy="2305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02" y="351853"/>
            <a:ext cx="3147298" cy="1590075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action="ppaction://hlinkshowjump?jump=nextslide" highlightClick="1"/>
          </p:cNvPr>
          <p:cNvSpPr/>
          <p:nvPr/>
        </p:nvSpPr>
        <p:spPr>
          <a:xfrm>
            <a:off x="8458200" y="6037729"/>
            <a:ext cx="624199" cy="661246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9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-2.08333E-06 3.7037E-06 L -2.08333E-06 0.00023 C -0.00573 -0.00394 -0.01133 -0.00741 -0.01679 -0.01158 C -0.01836 -0.01274 -0.02018 -0.01389 -0.02161 -0.01528 C -0.02278 -0.01644 -0.0237 -0.01806 -0.02461 -0.01899 C -0.0289 -0.02431 -0.03242 -0.02801 -0.03737 -0.03218 C -0.03984 -0.03449 -0.04271 -0.03588 -0.04518 -0.03774 C -0.05403 -0.04561 -0.06289 -0.0544 -0.07174 -0.0625 C -0.07721 -0.06736 -0.08307 -0.0713 -0.08841 -0.07755 C -0.10911 -0.10232 -0.08463 -0.07408 -0.10299 -0.0926 C -0.10833 -0.09792 -0.11367 -0.10301 -0.11875 -0.10949 C -0.11966 -0.11065 -0.1207 -0.11227 -0.12174 -0.1132 C -0.13138 -0.12269 -0.11601 -0.1051 -0.12851 -0.11875 L -0.17851 -0.17547 C -0.18073 -0.17801 -0.18294 -0.18079 -0.18528 -0.18287 C -0.18737 -0.18496 -0.18932 -0.18658 -0.19127 -0.18866 C -0.19362 -0.19098 -0.19583 -0.19375 -0.19817 -0.1963 C -0.20325 -0.20139 -0.20859 -0.20625 -0.2138 -0.21111 L -0.21966 -0.2169 C -0.22161 -0.21875 -0.22344 -0.22153 -0.22552 -0.22269 C -0.22864 -0.22408 -0.22956 -0.22431 -0.23242 -0.22639 C -0.23411 -0.22732 -0.23567 -0.22894 -0.23737 -0.2301 C -0.23828 -0.23079 -0.23919 -0.23125 -0.24036 -0.23195 C -0.24192 -0.23334 -0.24349 -0.23473 -0.24505 -0.23588 C -0.25143 -0.23982 -0.25182 -0.23936 -0.25794 -0.24144 C -0.26588 -0.24746 -0.26054 -0.24445 -0.27161 -0.24699 C -0.29401 -0.25255 -0.26002 -0.24514 -0.28724 -0.25093 C -0.28932 -0.25278 -0.29114 -0.25486 -0.2931 -0.25649 C -0.29531 -0.25811 -0.29765 -0.25903 -0.30013 -0.26019 C -0.30208 -0.26158 -0.3039 -0.26297 -0.30599 -0.26389 C -0.30846 -0.26528 -0.3112 -0.26574 -0.3138 -0.26783 C -0.31471 -0.26852 -0.31992 -0.27269 -0.32161 -0.27338 C -0.32591 -0.27524 -0.3276 -0.27477 -0.33138 -0.27732 C -0.33463 -0.27917 -0.33893 -0.28357 -0.34219 -0.28473 L -0.34804 -0.28658 C -0.36067 -0.29468 -0.34778 -0.28704 -0.35885 -0.29213 C -0.35989 -0.29283 -0.36081 -0.29352 -0.36185 -0.29422 C -0.36315 -0.29491 -0.36445 -0.29561 -0.36575 -0.29607 C -0.3694 -0.29769 -0.37109 -0.29792 -0.37448 -0.3 C -0.37656 -0.30093 -0.37851 -0.30232 -0.38034 -0.30348 C -0.38138 -0.30417 -0.38242 -0.30486 -0.38333 -0.30556 L -0.38828 -0.30903 C -0.39153 -0.30718 -0.3901 -0.30741 -0.39206 -0.30741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childTnLst>
                                    <p:animMotion origin="layout" path="M 2.29167E-06 2.59259E-06 L 2.29167E-06 0.00023 C 0.00338 -0.00533 0.00664 -0.01088 0.01067 -0.01551 C 0.01289 -0.01783 0.01575 -0.01945 0.01836 -0.0213 C 0.02239 -0.02408 0.02747 -0.025 0.03073 -0.02894 C 0.04896 -0.05162 0.01979 -0.01597 0.04153 -0.04028 C 0.04531 -0.04445 0.04948 -0.04838 0.05221 -0.05371 C 0.05338 -0.05556 0.05403 -0.05787 0.05534 -0.05949 C 0.05677 -0.06111 0.05885 -0.06181 0.06002 -0.0632 C 0.06185 -0.06551 0.06302 -0.06852 0.06458 -0.07084 C 0.07304 -0.08264 0.06914 -0.07385 0.07539 -0.0882 C 0.0776 -0.09306 0.08164 -0.10347 0.08164 -0.10324 C 0.0845 -0.12801 0.08073 -0.10648 0.08776 -0.12639 C 0.08919 -0.1301 0.08919 -0.13426 0.09088 -0.13773 C 0.09232 -0.14097 0.09531 -0.1426 0.09713 -0.14537 C 0.09948 -0.14908 0.1013 -0.15301 0.10325 -0.15695 C 0.10833 -0.18195 0.10013 -0.14769 0.1095 -0.17037 C 0.12083 -0.19815 0.10039 -0.16227 0.11562 -0.1875 C 0.11875 -0.20324 0.11497 -0.18773 0.12018 -0.20093 C 0.12096 -0.20278 0.12096 -0.20486 0.12187 -0.20648 C 0.12317 -0.20949 0.125 -0.21181 0.12643 -0.21412 C 0.12864 -0.21806 0.13021 -0.22199 0.13268 -0.2257 C 0.13633 -0.23148 0.14088 -0.23658 0.14336 -0.24283 C 0.14883 -0.25625 0.14453 -0.24468 0.14961 -0.26204 C 0.15547 -0.28172 0.15 -0.2625 0.15573 -0.27917 C 0.15638 -0.28125 0.15651 -0.2831 0.15729 -0.28496 C 0.1582 -0.28704 0.15963 -0.28866 0.16028 -0.29074 C 0.16107 -0.29236 0.1612 -0.29468 0.16198 -0.29653 C 0.16419 -0.30162 0.16614 -0.30371 0.16966 -0.3081 C 0.17018 -0.30972 0.17031 -0.31181 0.17122 -0.31366 C 0.17383 -0.31829 0.17877 -0.32153 0.18203 -0.32523 C 0.18372 -0.32685 0.18476 -0.32917 0.18659 -0.33079 C 0.18854 -0.33264 0.19062 -0.33357 0.19284 -0.33472 C 0.19583 -0.33611 0.19896 -0.33704 0.20208 -0.33843 C 0.20351 -0.33912 0.20521 -0.34005 0.20664 -0.34051 L 0.21758 -0.34236 C 0.22265 -0.34422 0.22044 -0.34422 0.22383 -0.34422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childTnLst>
                                    <p:animMotion origin="layout" path="M -1.04167E-06 -0.00023 L -1.04167E-06 0.00023 C -0.00325 -0.00301 -0.00625 -0.00602 -0.00937 -0.0081 C -0.01133 -0.00949 -0.01328 -0.00903 -0.01523 -0.01018 C -0.01693 -0.01134 -0.01823 -0.01342 -0.01992 -0.01435 C -0.02292 -0.01597 -0.02604 -0.01666 -0.02904 -0.01829 C -0.04974 -0.0294 -0.03476 -0.02384 -0.04766 -0.02824 C -0.05456 -0.03449 -0.06094 -0.04329 -0.06836 -0.04629 C -0.072 -0.04768 -0.07552 -0.04861 -0.07891 -0.05023 C -0.08203 -0.05185 -0.08489 -0.0544 -0.08815 -0.05648 C -0.09088 -0.05787 -0.09362 -0.05903 -0.09635 -0.06041 C -0.11471 -0.08171 -0.09127 -0.05648 -0.11133 -0.07245 C -0.1138 -0.0743 -0.11601 -0.07731 -0.11836 -0.08032 C -0.12161 -0.08472 -0.12617 -0.09097 -0.12982 -0.09444 C -0.13516 -0.0993 -0.14088 -0.10324 -0.14609 -0.10833 C -0.14883 -0.11088 -0.15156 -0.11366 -0.15417 -0.11643 C -0.15651 -0.11898 -0.15859 -0.12199 -0.16107 -0.12454 C -0.16367 -0.12685 -0.16654 -0.12801 -0.16914 -0.13032 C -0.17161 -0.13264 -0.17383 -0.13611 -0.17617 -0.13842 C -0.17891 -0.1412 -0.18164 -0.14352 -0.18424 -0.14653 C -0.18776 -0.15023 -0.19101 -0.15463 -0.19466 -0.15856 C -0.19752 -0.16157 -0.20104 -0.16342 -0.20391 -0.16643 C -0.20638 -0.16898 -0.20846 -0.17222 -0.21081 -0.17454 C -0.21315 -0.17662 -0.21562 -0.17824 -0.21784 -0.18055 C -0.21979 -0.18241 -0.22161 -0.18472 -0.2237 -0.18657 C -0.22552 -0.18796 -0.2276 -0.18866 -0.22943 -0.19074 C -0.23385 -0.19491 -0.2375 -0.20139 -0.24219 -0.20463 C -0.24948 -0.20949 -0.24818 -0.2081 -0.25612 -0.21666 C -0.25846 -0.21898 -0.26042 -0.22245 -0.26302 -0.22477 C -0.27747 -0.23727 -0.26159 -0.2162 -0.28047 -0.23866 C -0.28216 -0.24074 -0.28294 -0.24467 -0.28502 -0.24676 C -0.28815 -0.24977 -0.29206 -0.25023 -0.29544 -0.25254 C -0.29779 -0.25416 -0.30013 -0.25648 -0.30247 -0.25879 C -0.30521 -0.26111 -0.30768 -0.26412 -0.31042 -0.26666 C -0.31159 -0.26759 -0.31276 -0.26759 -0.31393 -0.26875 C -0.32266 -0.27616 -0.3168 -0.27245 -0.32318 -0.27847 C -0.32721 -0.28264 -0.32747 -0.28241 -0.33125 -0.28472 C -0.33919 -0.29838 -0.33555 -0.29352 -0.3418 -0.30069 C -0.3457 -0.30995 -0.3444 -0.30579 -0.34622 -0.3125" pathEditMode="relative" rAng="0" ptsTypes="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childTnLst>
                                    <p:animMotion origin="layout" path="M -1.875E-06 3.7037E-06 L -1.875E-06 0.00023 C -0.00273 -0.0125 -0.00508 -0.025 -0.0082 -0.03727 C -0.00911 -0.04051 -0.01068 -0.04306 -0.01159 -0.04607 C -0.01224 -0.04792 -0.01237 -0.04977 -0.01289 -0.05139 C -0.01354 -0.0544 -0.01445 -0.05718 -0.01523 -0.06019 C -0.01601 -0.06436 -0.0164 -0.06852 -0.01745 -0.07269 C -0.0181 -0.075 -0.01914 -0.07732 -0.01966 -0.0794 C -0.02031 -0.08172 -0.02005 -0.08449 -0.02083 -0.08658 C -0.02213 -0.09005 -0.02409 -0.09236 -0.02552 -0.09561 C -0.0263 -0.09723 -0.02708 -0.09908 -0.02786 -0.1007 C -0.02929 -0.10394 -0.03112 -0.10649 -0.03242 -0.10949 C -0.03346 -0.11181 -0.03372 -0.11459 -0.03476 -0.11667 C -0.03828 -0.12408 -0.0431 -0.12986 -0.04622 -0.13797 C -0.05026 -0.14815 -0.04818 -0.14445 -0.05208 -0.15024 C -0.05247 -0.15278 -0.05547 -0.1669 -0.05651 -0.16968 C -0.05755 -0.17176 -0.05898 -0.17292 -0.06015 -0.175 C -0.06094 -0.17639 -0.06172 -0.17824 -0.06237 -0.1801 C -0.06328 -0.18241 -0.06406 -0.18473 -0.06471 -0.18727 C -0.0651 -0.18889 -0.06523 -0.19098 -0.06575 -0.1926 C -0.06679 -0.19514 -0.0681 -0.19723 -0.06927 -0.19954 C -0.07239 -0.21366 -0.06771 -0.19491 -0.07383 -0.21019 C -0.075 -0.21297 -0.07474 -0.21667 -0.07617 -0.21899 C -0.07812 -0.22199 -0.08099 -0.22361 -0.08307 -0.22616 C -0.08554 -0.22871 -0.08711 -0.23334 -0.0888 -0.23658 C -0.08997 -0.23866 -0.09127 -0.24005 -0.09232 -0.2419 C -0.09401 -0.24514 -0.09531 -0.24908 -0.097 -0.25255 C -0.09765 -0.2544 -0.0987 -0.25579 -0.09935 -0.25787 C -0.09961 -0.25973 -0.09987 -0.26158 -0.10039 -0.2632 C -0.10169 -0.2669 -0.10416 -0.26968 -0.10508 -0.27385 C -0.10547 -0.27547 -0.10547 -0.27755 -0.10612 -0.27894 C -0.10794 -0.28311 -0.11041 -0.28519 -0.11302 -0.28774 C -0.12135 -0.30672 -0.11406 -0.29283 -0.12109 -0.30186 C -0.12239 -0.30371 -0.12344 -0.30579 -0.12461 -0.30741 C -0.1276 -0.31111 -0.12799 -0.31065 -0.13151 -0.3125 C -0.13685 -0.32084 -0.13359 -0.31644 -0.14193 -0.32477 L -0.14883 -0.33195 C -0.15 -0.33264 -0.15117 -0.33287 -0.15221 -0.3338 C -0.15351 -0.33473 -0.1556 -0.33704 -0.1556 -0.33704" pathEditMode="relative" rAng="0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childTnLst>
                                    <p:animMotion origin="layout" path="M 2.29167E-06 -0.00023 L 2.29167E-06 0.00023 L 0.14583 -0.00486 C 0.14909 -0.00509 0.15208 -0.00694 0.15534 -0.00741 C 0.15976 -0.00833 0.16406 -0.00903 0.16836 -0.00972 C 0.17278 -0.01389 0.17695 -0.01875 0.18138 -0.02153 C 0.18541 -0.02384 0.18945 -0.02338 0.19336 -0.02384 L 0.20768 -0.02639 C 0.21198 -0.02778 0.21627 -0.02963 0.2207 -0.03102 C 0.23372 -0.03518 0.2362 -0.03565 0.24804 -0.03796 C 0.25351 -0.0412 0.25898 -0.04514 0.26458 -0.04745 C 0.26771 -0.04884 0.27096 -0.04815 0.27409 -0.04977 C 0.27982 -0.05347 0.28489 -0.06111 0.29075 -0.06389 C 0.32044 -0.0787 0.28346 -0.06018 0.30729 -0.07338 C 0.32383 -0.08287 0.31406 -0.07407 0.33828 -0.08981 C 0.34531 -0.09467 0.35208 -0.10254 0.3595 -0.10416 C 0.37344 -0.10764 0.36588 -0.10602 0.38216 -0.10879 C 0.4013 -0.12801 0.38242 -0.11041 0.39987 -0.12315 C 0.41432 -0.13333 0.40221 -0.12801 0.41536 -0.13264 C 0.42096 -0.13727 0.42656 -0.14143 0.43203 -0.14676 C 0.43437 -0.14907 0.43659 -0.15208 0.43919 -0.1537 C 0.44101 -0.15509 0.4431 -0.15532 0.44505 -0.15625 C 0.46263 -0.17106 0.44375 -0.15602 0.46289 -0.16782 C 0.46614 -0.16991 0.46901 -0.17315 0.47239 -0.175 C 0.48294 -0.18102 0.47643 -0.17291 0.48776 -0.18217 C 0.49192 -0.18541 0.49557 -0.19097 0.49961 -0.19375 C 0.50325 -0.19629 0.50677 -0.19907 0.51041 -0.20116 C 0.51185 -0.20185 0.51354 -0.20208 0.5151 -0.20324 C 0.51758 -0.20532 0.51979 -0.20856 0.52213 -0.21065 C 0.5237 -0.21157 0.52539 -0.21157 0.52695 -0.21273 C 0.53008 -0.21504 0.5332 -0.21805 0.53646 -0.21967 C 0.54036 -0.22199 0.54831 -0.22454 0.54831 -0.2243 C 0.55104 -0.22731 0.55807 -0.23472 0.56133 -0.23657 C 0.56406 -0.23796 0.56679 -0.23796 0.56966 -0.23866 C 0.572 -0.24213 0.57422 -0.2456 0.57682 -0.24815 C 0.57969 -0.25092 0.58515 -0.25347 0.58867 -0.25532 C 0.59153 -0.25856 0.59401 -0.26204 0.597 -0.26458 C 0.59857 -0.26597 0.60026 -0.2662 0.60169 -0.26713 C 0.61015 -0.27153 0.61067 -0.27268 0.61953 -0.27662 C 0.63581 -0.28379 0.62461 -0.27963 0.64088 -0.28356 C 0.64362 -0.28449 0.64648 -0.28541 0.64922 -0.28611 C 0.65833 -0.28727 0.66745 -0.2875 0.67656 -0.28819 C 0.68203 -0.29004 0.68763 -0.29074 0.6931 -0.29305 C 0.70013 -0.29583 0.70065 -0.29583 0.70859 -0.30023 C 0.70976 -0.30092 0.71094 -0.30185 0.71224 -0.30254 C 0.71445 -0.3037 0.71927 -0.30463 0.71927 -0.3044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6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7" b="100000" l="5986" r="94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322729"/>
            <a:ext cx="2702860" cy="2030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7" b="97380" l="2166" r="97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73" y="322729"/>
            <a:ext cx="2635904" cy="218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11" b="93564" l="5282" r="94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19" y="3976025"/>
            <a:ext cx="3509683" cy="2496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85" y="4020672"/>
            <a:ext cx="3192842" cy="1585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" b="94495" l="5303" r="8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77" y="2071183"/>
            <a:ext cx="3186954" cy="2637332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action="ppaction://hlinkshowjump?jump=nextslide" highlightClick="1"/>
          </p:cNvPr>
          <p:cNvSpPr/>
          <p:nvPr/>
        </p:nvSpPr>
        <p:spPr>
          <a:xfrm>
            <a:off x="10636624" y="6053866"/>
            <a:ext cx="900953" cy="618565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930" l="0" r="98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" y="292585"/>
            <a:ext cx="2629989" cy="2171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9" b="96053" l="8394" r="95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22" y="2007778"/>
            <a:ext cx="3145492" cy="2619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57" b="97817" l="1712" r="97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72" y="322729"/>
            <a:ext cx="2779338" cy="218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889" b="90000" l="733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3" y="3648368"/>
            <a:ext cx="3435724" cy="25767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211" b="94737" l="0" r="98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38" y="3853859"/>
            <a:ext cx="3382125" cy="2818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2" y="3240708"/>
            <a:ext cx="2555625" cy="26279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5" b="9925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48" y="3252646"/>
            <a:ext cx="2847755" cy="274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72" b="100000" l="611" r="99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03" y="322729"/>
            <a:ext cx="4230891" cy="1377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3" y="352216"/>
            <a:ext cx="4094399" cy="17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50" y="43764"/>
            <a:ext cx="9144000" cy="1287015"/>
          </a:xfrm>
        </p:spPr>
        <p:txBody>
          <a:bodyPr>
            <a:noAutofit/>
          </a:bodyPr>
          <a:lstStyle/>
          <a:p>
            <a:r>
              <a:rPr lang="ru-RU" sz="44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«Чей, чья, чье?»</a:t>
            </a:r>
            <a:br>
              <a:rPr lang="ru-RU" sz="44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12192000" cy="594359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6" descr="http://img.labirint.ru/images/comments_pic/0934/01labmr3c1250926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858" y="2401301"/>
            <a:ext cx="2973006" cy="2450899"/>
          </a:xfrm>
          <a:prstGeom prst="rect">
            <a:avLst/>
          </a:prstGeom>
          <a:noFill/>
        </p:spPr>
      </p:pic>
      <p:pic>
        <p:nvPicPr>
          <p:cNvPr id="5" name="Picture 4" descr="http://img.labirint.ru/images/comments_pic/0918/04labculb1241075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279" y="2556424"/>
            <a:ext cx="2887036" cy="2430180"/>
          </a:xfrm>
          <a:prstGeom prst="rect">
            <a:avLst/>
          </a:prstGeom>
          <a:noFill/>
        </p:spPr>
      </p:pic>
      <p:pic>
        <p:nvPicPr>
          <p:cNvPr id="6" name="Picture 2" descr="http://funzoo.ru/uploads/posts/2011-06/1308467919_camel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402" y="2556424"/>
            <a:ext cx="3113757" cy="25299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815412"/>
            <a:ext cx="242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У слона туловище чье?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2870" y="1897055"/>
            <a:ext cx="24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У крокодила пасть </a:t>
            </a:r>
            <a:r>
              <a:rPr lang="ru-RU" smtClean="0"/>
              <a:t>чья?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01101" y="2915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1101" y="1906221"/>
            <a:ext cx="2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У верблюда горб чей?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357" y="518432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</a:t>
            </a:r>
            <a:r>
              <a:rPr lang="ru-RU" smtClean="0"/>
              <a:t>лоновье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43499" y="5184321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Крокодилья 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522605" y="53490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Верблюжий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27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D:\ЛОГОПЕДИЯ\Конспекты занятий по лексическим темам\Подготовительная группа\Жираф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215" y="2179864"/>
            <a:ext cx="3333297" cy="2499973"/>
          </a:xfrm>
          <a:prstGeom prst="rect">
            <a:avLst/>
          </a:prstGeom>
          <a:noFill/>
        </p:spPr>
      </p:pic>
      <p:pic>
        <p:nvPicPr>
          <p:cNvPr id="5" name="Picture 3" descr="D:\ЛОГОПЕДИЯ\Конспекты занятий по лексическим темам\Подготовительная группа\носоро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323" y="2152904"/>
            <a:ext cx="2960847" cy="2601956"/>
          </a:xfrm>
          <a:prstGeom prst="rect">
            <a:avLst/>
          </a:prstGeom>
          <a:noFill/>
        </p:spPr>
      </p:pic>
      <p:pic>
        <p:nvPicPr>
          <p:cNvPr id="6" name="Picture 4" descr="D:\ЛОГОПЕДИЯ\Конспекты занятий по лексическим темам\Подготовительная группа\ти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320" y="2188292"/>
            <a:ext cx="2949943" cy="2566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06236" y="1681843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/>
              <a:t>У жирафа шея чья?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1955" y="1681843"/>
            <a:ext cx="2351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/>
              <a:t>У носорога рог чей?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2936" y="1421172"/>
            <a:ext cx="2168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/>
              <a:t>У тигра полоски</a:t>
            </a:r>
          </a:p>
          <a:p>
            <a:r>
              <a:rPr lang="ru-RU" sz="2000"/>
              <a:t> на туловище чьи?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5463" y="4965825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err="1" smtClean="0"/>
              <a:t>Жирафья </a:t>
            </a:r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5641521" y="4965825"/>
            <a:ext cx="149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Носорожий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25643" y="5165880"/>
            <a:ext cx="1280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Тигриные</a:t>
            </a:r>
            <a:r>
              <a:rPr lang="ru-RU" smtClean="0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5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971" y="561109"/>
            <a:ext cx="8180615" cy="1184564"/>
          </a:xfrm>
        </p:spPr>
        <p:txBody>
          <a:bodyPr>
            <a:no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«Составь предложение».</a:t>
            </a:r>
            <a:br>
              <a:rPr lang="ru-RU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2055"/>
            <a:ext cx="12192000" cy="6005945"/>
          </a:xfrm>
        </p:spPr>
        <p:txBody>
          <a:bodyPr/>
          <a:lstStyle/>
          <a:p>
            <a:pPr algn="just"/>
            <a:endParaRPr lang="ru-RU" smtClean="0"/>
          </a:p>
          <a:p>
            <a:pPr algn="just"/>
            <a:endParaRPr lang="ru-RU"/>
          </a:p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Носит,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прочный, черепаха, панцирь.                                        </a:t>
            </a:r>
          </a:p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Полосатый,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скачет, зебры.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Хобот, собирает, слон, пища.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На, дерево, обезьяны, сидит.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По, верблюд, пустыня, идет.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Кенгуренок, у, сидит, сумке, в, мамы.</a:t>
            </a:r>
          </a:p>
          <a:p>
            <a:pPr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5136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3094"/>
            <a:ext cx="9144000" cy="865414"/>
          </a:xfrm>
        </p:spPr>
        <p:txBody>
          <a:bodyPr>
            <a:normAutofit/>
          </a:bodyPr>
          <a:lstStyle/>
          <a:p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«Сравни»</a:t>
            </a:r>
            <a:endParaRPr lang="ru-RU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3193"/>
            <a:ext cx="12192000" cy="5804807"/>
          </a:xfrm>
        </p:spPr>
        <p:txBody>
          <a:bodyPr/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Что общего и чем отличаются одно животное от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другого?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/>
          </a:p>
        </p:txBody>
      </p:sp>
      <p:pic>
        <p:nvPicPr>
          <p:cNvPr id="4" name="Picture 10" descr="http://im4-tub-ru.yandex.net/i?id=236389227-4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62" y="2138866"/>
            <a:ext cx="2519807" cy="1889855"/>
          </a:xfrm>
          <a:prstGeom prst="rect">
            <a:avLst/>
          </a:prstGeom>
          <a:noFill/>
        </p:spPr>
      </p:pic>
      <p:pic>
        <p:nvPicPr>
          <p:cNvPr id="5" name="Picture 12" descr="http://im0-tub-ru.yandex.net/i?id=104378448-4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023" y="2138866"/>
            <a:ext cx="2368619" cy="1889855"/>
          </a:xfrm>
          <a:prstGeom prst="rect">
            <a:avLst/>
          </a:prstGeom>
          <a:noFill/>
        </p:spPr>
      </p:pic>
      <p:pic>
        <p:nvPicPr>
          <p:cNvPr id="6" name="Picture 6" descr="http://im5-tub-ru.yandex.net/i?id=510106577-3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8669" y="2138866"/>
            <a:ext cx="2519807" cy="1889855"/>
          </a:xfrm>
          <a:prstGeom prst="rect">
            <a:avLst/>
          </a:prstGeom>
          <a:noFill/>
        </p:spPr>
      </p:pic>
      <p:pic>
        <p:nvPicPr>
          <p:cNvPr id="7" name="Picture 8" descr="http://im3-tub-ru.yandex.net/i?id=6520114-0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4435" y="2138866"/>
            <a:ext cx="2519807" cy="18898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436" y="4449536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Лев и тигр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7958" y="4449535"/>
            <a:ext cx="271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Носорог и бегемот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357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128362"/>
            <a:ext cx="10515600" cy="105546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Зрительная гимнастика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379" y="180929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058" y="1686579"/>
            <a:ext cx="6731941" cy="42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4705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3914"/>
            <a:ext cx="9144000" cy="775607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какой»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look.com.ua/pic/201405/1280x1024/look.com.ua-103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336" y="1920240"/>
            <a:ext cx="5532762" cy="46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3878" y="1238959"/>
            <a:ext cx="597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Зебра – полосатая, быстрая, скачущая…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01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205"/>
            <a:ext cx="4347941" cy="292227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action="ppaction://hlinkshowjump?jump=nextslide" highlightClick="1"/>
          </p:cNvPr>
          <p:cNvSpPr/>
          <p:nvPr/>
        </p:nvSpPr>
        <p:spPr>
          <a:xfrm>
            <a:off x="11286309" y="6139542"/>
            <a:ext cx="653143" cy="574766"/>
          </a:xfrm>
          <a:prstGeom prst="actionButtonForwardNext">
            <a:avLst/>
          </a:prstGeom>
          <a:solidFill>
            <a:srgbClr val="03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6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49000" decel="51000" fill="hold" nodeType="withEffect">
                                  <p:childTnLst>
                                    <p:animMotion origin="layout" path="M -0.22787 -0.01158 L -0.22787 -0.01088 C -0.22331 -0.01019 -0.21875 -0.01019 -0.2142 -0.00788 C -0.21185 -0.00672 -0.21016 -0.00255 -0.20795 -0.00116 C -0.20547 0.00023 -0.20274 0.00069 -0.20014 0.00185 C -0.19805 0.00486 -0.19584 0.00625 -0.19389 0.00879 C -0.18373 0.025 -0.19454 0.01504 -0.18477 0.02245 C -0.18204 0.02708 -0.17943 0.03194 -0.17709 0.03657 C -0.17435 0.04189 -0.17227 0.04861 -0.16928 0.0537 C -0.16706 0.05717 -0.16394 0.05717 -0.16172 0.06087 C -0.15782 0.06527 -0.1543 0.07129 -0.15066 0.07754 C -0.14896 0.08032 -0.14792 0.08518 -0.1461 0.08773 C -0.14375 0.0912 -0.14089 0.09236 -0.13829 0.09467 C -0.1323 0.11435 -0.13855 0.09675 -0.12748 0.11527 C -0.11836 0.13032 -0.12748 0.12175 -0.11836 0.12893 C -0.11081 0.14537 -0.1198 0.1243 -0.11198 0.14606 C -0.1112 0.14861 -0.11003 0.15069 -0.10899 0.15277 C -0.1073 0.15694 -0.10261 0.17106 -0.10105 0.17708 C -0.1 0.18148 -0.09961 0.18634 -0.09792 0.1905 C -0.08946 0.21712 -0.09662 0.17939 -0.08724 0.22152 C -0.08243 0.24282 -0.08542 0.23125 -0.078 0.25601 C -0.07696 0.25902 -0.07592 0.26273 -0.07487 0.26597 C -0.07331 0.27083 -0.07188 0.27523 -0.07006 0.27939 C -0.06875 0.28333 -0.0668 0.28611 -0.0655 0.29027 C -0.06433 0.29444 -0.06368 0.3 -0.0625 0.30347 C -0.06159 0.30648 -0.06042 0.30787 -0.05938 0.31087 C -0.05821 0.31388 -0.0573 0.31759 -0.05625 0.32129 C -0.05482 0.32476 -0.05287 0.32777 -0.0517 0.33125 C -0.05027 0.33425 -0.05 0.33865 -0.04844 0.34189 C -0.04636 0.3456 -0.04336 0.34791 -0.04063 0.35185 C -0.03399 0.36273 -0.0418 0.35578 -0.03308 0.3655 C -0.03165 0.36689 -0.02969 0.36689 -0.02839 0.36875 C -0.025 0.37291 -0.02266 0.38009 -0.01915 0.38263 C -0.01589 0.38449 -0.01277 0.38634 -0.00964 0.38935 C -0.00756 0.39166 -0.00534 0.39305 -0.00352 0.39606 C -0.00066 0.40115 0.00065 0.4125 0.00416 0.41342 L 0.01653 0.41666 C 0.03125 0.428 0.02265 0.42291 0.04283 0.42708 C 0.04492 0.42824 0.047 0.42962 0.04921 0.43055 C 0.06979 0.4375 0.07265 0.43287 0.09882 0.43055 C 0.10026 0.42824 0.10156 0.42569 0.10338 0.42361 C 0.10494 0.42199 0.10651 0.42199 0.10807 0.4206 C 0.12395 0.40092 0.11132 0.41087 0.122 0.40277 C 0.12343 0.40092 0.12539 0.39907 0.12656 0.39606 C 0.12786 0.39305 0.12825 0.38865 0.12968 0.38587 C 0.13085 0.38402 0.13281 0.38402 0.13424 0.38263 C 0.13593 0.37962 0.13723 0.37476 0.13893 0.37245 C 0.14205 0.36759 0.14518 0.36342 0.1483 0.35833 C 0.14973 0.35648 0.15156 0.35462 0.15286 0.35185 C 0.1539 0.34953 0.15481 0.34629 0.15598 0.34467 C 0.15963 0.33888 0.16276 0.3375 0.16679 0.33472 L 0.17604 0.31412 C 0.17721 0.31157 0.17838 0.30972 0.17929 0.3074 C 0.18151 0.3 0.1845 0.28912 0.18697 0.28333 C 0.20078 0.24884 0.18906 0.28472 0.20104 0.24537 C 0.20208 0.24212 0.2026 0.23796 0.20403 0.23541 C 0.20494 0.2331 0.20651 0.23125 0.20703 0.22824 C 0.20846 0.22384 0.20898 0.21944 0.21028 0.21481 C 0.21197 0.20763 0.2164 0.19398 0.2164 0.19467 C 0.2194 0.1743 0.21601 0.19236 0.22109 0.17708 C 0.22473 0.16574 0.22578 0.15717 0.2302 0.14953 C 0.23177 0.14722 0.23359 0.14537 0.23489 0.14305 C 0.23671 0.13981 0.23802 0.13518 0.23958 0.1324 C 0.24088 0.13032 0.2427 0.13009 0.2444 0.12893 C 0.24934 0.12592 0.25299 0.1243 0.25833 0.12175 C 0.27838 0.09236 0.26171 0.11388 0.31875 0.12175 C 0.32382 0.12268 0.32903 0.1243 0.33424 0.12592 C 0.33789 0.12986 0.34088 0.13402 0.34492 0.13564 C 0.34947 0.13796 0.35598 0.13865 0.36067 0.14305 C 0.3625 0.14421 0.36445 0.14768 0.36666 0.14953 C 0.37031 0.15231 0.37382 0.15462 0.37747 0.15625 C 0.37968 0.1574 0.38606 0.16041 0.38841 0.16342 C 0.39921 0.17453 0.38632 0.16597 0.39921 0.17337 C 0.40156 0.18078 0.40234 0.18518 0.40559 0.1905 C 0.40703 0.19351 0.40846 0.19537 0.41002 0.19768 C 0.41145 0.20208 0.41393 0.2118 0.41627 0.21481 C 0.4177 0.2162 0.41927 0.2162 0.42096 0.21759 C 0.42434 0.22199 0.42669 0.22916 0.43007 0.23194 C 0.43177 0.2331 0.4332 0.23356 0.43489 0.23541 C 0.43906 0.23912 0.44322 0.24421 0.44739 0.24884 C 0.44934 0.25138 0.45143 0.25416 0.45351 0.25601 C 0.45494 0.25694 0.45677 0.2574 0.4582 0.25902 C 0.47265 0.27523 0.46015 0.26504 0.47057 0.27314 C 0.47213 0.27638 0.47317 0.28055 0.47513 0.28333 C 0.47695 0.28541 0.47929 0.28541 0.48138 0.28657 C 0.48281 0.28796 0.4845 0.28912 0.48593 0.29027 C 0.48802 0.29143 0.48997 0.29259 0.49205 0.29351 C 0.50117 0.29884 0.5026 0.30532 0.51523 0.3074 L 0.5371 0.31087 C 0.55325 0.30972 0.56914 0.30902 0.58515 0.3074 C 0.597 0.30578 0.58697 0.30532 0.59453 0.29675 C 0.59739 0.29351 0.60377 0.29027 0.60377 0.29074 C 0.60494 0.28796 0.60546 0.28495 0.6069 0.28333 C 0.60807 0.28101 0.61002 0.28101 0.61145 0.27939 C 0.61419 0.27754 0.61679 0.27615 0.61914 0.27314 C 0.64791 0.23796 0.61028 0.27685 0.63776 0.25254 C 0.63984 0.25046 0.64192 0.24814 0.64388 0.24537 C 0.64557 0.24328 0.647 0.24027 0.64856 0.23842 C 0.65065 0.2368 0.65286 0.23657 0.65494 0.23541 C 0.66184 0.21967 0.65299 0.23842 0.66419 0.21759 C 0.66536 0.21597 0.66601 0.21296 0.66718 0.21111 C 0.66862 0.20856 0.67044 0.20717 0.67174 0.20439 C 0.67968 0.19027 0.67291 0.19699 0.68125 0.1905 C 0.69153 0.16736 0.67968 0.1912 0.69205 0.17708 C 0.6944 0.1743 0.69583 0.16967 0.69804 0.16666 C 0.70156 0.1625 0.70533 0.15949 0.70924 0.15625 C 0.71523 0.13634 0.70833 0.15509 0.71835 0.13912 C 0.72018 0.13634 0.72135 0.1324 0.72304 0.12893 C 0.7263 0.12268 0.73007 0.11967 0.73385 0.11527 C 0.73489 0.1118 0.7358 0.10787 0.73697 0.10532 C 0.73932 0.09907 0.74218 0.09351 0.74466 0.08773 C 0.74557 0.08518 0.74687 0.08356 0.74778 0.08078 C 0.74987 0.07523 0.75156 0.06944 0.7539 0.06412 C 0.75585 0.06018 0.7582 0.05717 0.76015 0.0537 C 0.76145 0.05046 0.76197 0.04629 0.76328 0.04305 C 0.7733 0.02337 0.772 0.02569 0.78033 0.01944 C 0.78789 0.0081 0.78984 0.00509 0.80039 -0.0044 C 0.80299 -0.00672 0.80559 -0.01019 0.80807 -0.01158 C 0.81223 -0.01413 0.83007 -0.0176 0.83307 -0.01829 C 0.83567 -0.01945 0.83815 -0.02084 0.84062 -0.02176 C 0.85 -0.02454 0.85937 -0.02616 0.86875 -0.02848 L 0.88085 -0.03172 C 0.93125 -0.05973 0.89309 -0.04237 0.99752 -0.04237" pathEditMode="relative" rAng="0" ptsTypes="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6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dreempics.com/uploads/posts/2016-07/1467989185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108" y="2155371"/>
            <a:ext cx="5788122" cy="44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2714" y="507067"/>
            <a:ext cx="560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Слон - огромный, ушастый, тяжелый…</a:t>
            </a:r>
          </a:p>
        </p:txBody>
      </p:sp>
    </p:spTree>
    <p:extLst>
      <p:ext uri="{BB962C8B-B14F-4D97-AF65-F5344CB8AC3E}">
        <p14:creationId xmlns:p14="http://schemas.microsoft.com/office/powerpoint/2010/main" val="429051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http://novyjgod.com/wp-content/uploads/2015/09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447" y="2336025"/>
            <a:ext cx="6434049" cy="42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0600" y="1130235"/>
            <a:ext cx="648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Обезьяна – шустрая, цепкая, хвостатая…</a:t>
            </a:r>
          </a:p>
        </p:txBody>
      </p:sp>
    </p:spTree>
    <p:extLst>
      <p:ext uri="{BB962C8B-B14F-4D97-AF65-F5344CB8AC3E}">
        <p14:creationId xmlns:p14="http://schemas.microsoft.com/office/powerpoint/2010/main" val="383061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https://alev.biz/wp-content/uploads/2017/05/leop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631" y="2359136"/>
            <a:ext cx="7643968" cy="42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921" y="1159328"/>
            <a:ext cx="609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Леопард – пятнистый, ловкий, хищный…   </a:t>
            </a:r>
          </a:p>
        </p:txBody>
      </p:sp>
    </p:spTree>
    <p:extLst>
      <p:ext uri="{BB962C8B-B14F-4D97-AF65-F5344CB8AC3E}">
        <p14:creationId xmlns:p14="http://schemas.microsoft.com/office/powerpoint/2010/main" val="34739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http://www.lemotour.ru/userfiles/images/1-upload-iblock-45d-r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239" y="1877786"/>
            <a:ext cx="6196239" cy="46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650" y="1249136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Кенгуру – прыгучее, сумчатое…</a:t>
            </a:r>
          </a:p>
        </p:txBody>
      </p:sp>
    </p:spTree>
    <p:extLst>
      <p:ext uri="{BB962C8B-B14F-4D97-AF65-F5344CB8AC3E}">
        <p14:creationId xmlns:p14="http://schemas.microsoft.com/office/powerpoint/2010/main" val="242118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http://priroda-vokrug.narod.ru/images/0/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075" y="2080915"/>
            <a:ext cx="4514396" cy="45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8371" y="1118507"/>
            <a:ext cx="499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Верблюд – горбатый, выносливый…</a:t>
            </a:r>
          </a:p>
        </p:txBody>
      </p:sp>
    </p:spTree>
    <p:extLst>
      <p:ext uri="{BB962C8B-B14F-4D97-AF65-F5344CB8AC3E}">
        <p14:creationId xmlns:p14="http://schemas.microsoft.com/office/powerpoint/2010/main" val="2687992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205"/>
            <a:ext cx="4347941" cy="292227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action="ppaction://hlinkshowjump?jump=nextslide" highlightClick="1"/>
          </p:cNvPr>
          <p:cNvSpPr/>
          <p:nvPr/>
        </p:nvSpPr>
        <p:spPr>
          <a:xfrm>
            <a:off x="11286309" y="6139542"/>
            <a:ext cx="653143" cy="574766"/>
          </a:xfrm>
          <a:prstGeom prst="actionButtonForwardNext">
            <a:avLst/>
          </a:prstGeom>
          <a:solidFill>
            <a:srgbClr val="03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4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49000" decel="51000" fill="hold" nodeType="withEffect">
                                  <p:childTnLst>
                                    <p:animMotion origin="layout" path="M -0.22787 -0.01158 L -0.22787 -0.01088 C -0.22331 -0.01019 -0.21875 -0.01019 -0.2142 -0.00788 C -0.21185 -0.00672 -0.21016 -0.00255 -0.20795 -0.00116 C -0.20547 0.00023 -0.20274 0.00069 -0.20014 0.00185 C -0.19805 0.00486 -0.19584 0.00625 -0.19389 0.00879 C -0.18373 0.025 -0.19454 0.01504 -0.18477 0.02245 C -0.18204 0.02708 -0.17943 0.03194 -0.17709 0.03657 C -0.17435 0.04189 -0.17227 0.04861 -0.16928 0.0537 C -0.16706 0.05717 -0.16394 0.05717 -0.16172 0.06087 C -0.15782 0.06527 -0.1543 0.07129 -0.15066 0.07754 C -0.14896 0.08032 -0.14792 0.08518 -0.1461 0.08773 C -0.14375 0.0912 -0.14089 0.09236 -0.13829 0.09467 C -0.1323 0.11435 -0.13855 0.09675 -0.12748 0.11527 C -0.11836 0.13032 -0.12748 0.12175 -0.11836 0.12893 C -0.11081 0.14537 -0.1198 0.1243 -0.11198 0.14606 C -0.1112 0.14861 -0.11003 0.15069 -0.10899 0.15277 C -0.1073 0.15694 -0.10261 0.17106 -0.10105 0.17708 C -0.1 0.18148 -0.09961 0.18634 -0.09792 0.1905 C -0.08946 0.21712 -0.09662 0.17939 -0.08724 0.22152 C -0.08243 0.24282 -0.08542 0.23125 -0.078 0.25601 C -0.07696 0.25902 -0.07592 0.26273 -0.07487 0.26597 C -0.07331 0.27083 -0.07188 0.27523 -0.07006 0.27939 C -0.06875 0.28333 -0.0668 0.28611 -0.0655 0.29027 C -0.06433 0.29444 -0.06368 0.3 -0.0625 0.30347 C -0.06159 0.30648 -0.06042 0.30787 -0.05938 0.31087 C -0.05821 0.31388 -0.0573 0.31759 -0.05625 0.32129 C -0.05482 0.32476 -0.05287 0.32777 -0.0517 0.33125 C -0.05027 0.33425 -0.05 0.33865 -0.04844 0.34189 C -0.04636 0.3456 -0.04336 0.34791 -0.04063 0.35185 C -0.03399 0.36273 -0.0418 0.35578 -0.03308 0.3655 C -0.03165 0.36689 -0.02969 0.36689 -0.02839 0.36875 C -0.025 0.37291 -0.02266 0.38009 -0.01915 0.38263 C -0.01589 0.38449 -0.01277 0.38634 -0.00964 0.38935 C -0.00756 0.39166 -0.00534 0.39305 -0.00352 0.39606 C -0.00066 0.40115 0.00065 0.4125 0.00416 0.41342 L 0.01653 0.41666 C 0.03125 0.428 0.02265 0.42291 0.04283 0.42708 C 0.04492 0.42824 0.047 0.42962 0.04921 0.43055 C 0.06979 0.4375 0.07265 0.43287 0.09882 0.43055 C 0.10026 0.42824 0.10156 0.42569 0.10338 0.42361 C 0.10494 0.42199 0.10651 0.42199 0.10807 0.4206 C 0.12395 0.40092 0.11132 0.41087 0.122 0.40277 C 0.12343 0.40092 0.12539 0.39907 0.12656 0.39606 C 0.12786 0.39305 0.12825 0.38865 0.12968 0.38587 C 0.13085 0.38402 0.13281 0.38402 0.13424 0.38263 C 0.13593 0.37962 0.13723 0.37476 0.13893 0.37245 C 0.14205 0.36759 0.14518 0.36342 0.1483 0.35833 C 0.14973 0.35648 0.15156 0.35462 0.15286 0.35185 C 0.1539 0.34953 0.15481 0.34629 0.15598 0.34467 C 0.15963 0.33888 0.16276 0.3375 0.16679 0.33472 L 0.17604 0.31412 C 0.17721 0.31157 0.17838 0.30972 0.17929 0.3074 C 0.18151 0.3 0.1845 0.28912 0.18697 0.28333 C 0.20078 0.24884 0.18906 0.28472 0.20104 0.24537 C 0.20208 0.24212 0.2026 0.23796 0.20403 0.23541 C 0.20494 0.2331 0.20651 0.23125 0.20703 0.22824 C 0.20846 0.22384 0.20898 0.21944 0.21028 0.21481 C 0.21197 0.20763 0.2164 0.19398 0.2164 0.19467 C 0.2194 0.1743 0.21601 0.19236 0.22109 0.17708 C 0.22473 0.16574 0.22578 0.15717 0.2302 0.14953 C 0.23177 0.14722 0.23359 0.14537 0.23489 0.14305 C 0.23671 0.13981 0.23802 0.13518 0.23958 0.1324 C 0.24088 0.13032 0.2427 0.13009 0.2444 0.12893 C 0.24934 0.12592 0.25299 0.1243 0.25833 0.12175 C 0.27838 0.09236 0.26171 0.11388 0.31875 0.12175 C 0.32382 0.12268 0.32903 0.1243 0.33424 0.12592 C 0.33789 0.12986 0.34088 0.13402 0.34492 0.13564 C 0.34947 0.13796 0.35598 0.13865 0.36067 0.14305 C 0.3625 0.14421 0.36445 0.14768 0.36666 0.14953 C 0.37031 0.15231 0.37382 0.15462 0.37747 0.15625 C 0.37968 0.1574 0.38606 0.16041 0.38841 0.16342 C 0.39921 0.17453 0.38632 0.16597 0.39921 0.17337 C 0.40156 0.18078 0.40234 0.18518 0.40559 0.1905 C 0.40703 0.19351 0.40846 0.19537 0.41002 0.19768 C 0.41145 0.20208 0.41393 0.2118 0.41627 0.21481 C 0.4177 0.2162 0.41927 0.2162 0.42096 0.21759 C 0.42434 0.22199 0.42669 0.22916 0.43007 0.23194 C 0.43177 0.2331 0.4332 0.23356 0.43489 0.23541 C 0.43906 0.23912 0.44322 0.24421 0.44739 0.24884 C 0.44934 0.25138 0.45143 0.25416 0.45351 0.25601 C 0.45494 0.25694 0.45677 0.2574 0.4582 0.25902 C 0.47265 0.27523 0.46015 0.26504 0.47057 0.27314 C 0.47213 0.27638 0.47317 0.28055 0.47513 0.28333 C 0.47695 0.28541 0.47929 0.28541 0.48138 0.28657 C 0.48281 0.28796 0.4845 0.28912 0.48593 0.29027 C 0.48802 0.29143 0.48997 0.29259 0.49205 0.29351 C 0.50117 0.29884 0.5026 0.30532 0.51523 0.3074 L 0.5371 0.31087 C 0.55325 0.30972 0.56914 0.30902 0.58515 0.3074 C 0.597 0.30578 0.58697 0.30532 0.59453 0.29675 C 0.59739 0.29351 0.60377 0.29027 0.60377 0.29074 C 0.60494 0.28796 0.60546 0.28495 0.6069 0.28333 C 0.60807 0.28101 0.61002 0.28101 0.61145 0.27939 C 0.61419 0.27754 0.61679 0.27615 0.61914 0.27314 C 0.64791 0.23796 0.61028 0.27685 0.63776 0.25254 C 0.63984 0.25046 0.64192 0.24814 0.64388 0.24537 C 0.64557 0.24328 0.647 0.24027 0.64856 0.23842 C 0.65065 0.2368 0.65286 0.23657 0.65494 0.23541 C 0.66184 0.21967 0.65299 0.23842 0.66419 0.21759 C 0.66536 0.21597 0.66601 0.21296 0.66718 0.21111 C 0.66862 0.20856 0.67044 0.20717 0.67174 0.20439 C 0.67968 0.19027 0.67291 0.19699 0.68125 0.1905 C 0.69153 0.16736 0.67968 0.1912 0.69205 0.17708 C 0.6944 0.1743 0.69583 0.16967 0.69804 0.16666 C 0.70156 0.1625 0.70533 0.15949 0.70924 0.15625 C 0.71523 0.13634 0.70833 0.15509 0.71835 0.13912 C 0.72018 0.13634 0.72135 0.1324 0.72304 0.12893 C 0.7263 0.12268 0.73007 0.11967 0.73385 0.11527 C 0.73489 0.1118 0.7358 0.10787 0.73697 0.10532 C 0.73932 0.09907 0.74218 0.09351 0.74466 0.08773 C 0.74557 0.08518 0.74687 0.08356 0.74778 0.08078 C 0.74987 0.07523 0.75156 0.06944 0.7539 0.06412 C 0.75585 0.06018 0.7582 0.05717 0.76015 0.0537 C 0.76145 0.05046 0.76197 0.04629 0.76328 0.04305 C 0.7733 0.02337 0.772 0.02569 0.78033 0.01944 C 0.78789 0.0081 0.78984 0.00509 0.80039 -0.0044 C 0.80299 -0.00672 0.80559 -0.01019 0.80807 -0.01158 C 0.81223 -0.01413 0.83007 -0.0176 0.83307 -0.01829 C 0.83567 -0.01945 0.83815 -0.02084 0.84062 -0.02176 C 0.85 -0.02454 0.85937 -0.02616 0.86875 -0.02848 L 0.88085 -0.03172 C 0.93125 -0.05973 0.89309 -0.04237 0.99752 -0.04237" pathEditMode="relative" rAng="0" ptsTypes="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6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51" y="0"/>
            <a:ext cx="12673951" cy="7678271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action="ppaction://hlinkshowjump?jump=firstslide" highlightClick="1"/>
          </p:cNvPr>
          <p:cNvSpPr/>
          <p:nvPr/>
        </p:nvSpPr>
        <p:spPr>
          <a:xfrm>
            <a:off x="1260950" y="5499079"/>
            <a:ext cx="1237129" cy="820271"/>
          </a:xfrm>
          <a:prstGeom prst="actionButtonHome">
            <a:avLst/>
          </a:prstGeom>
          <a:solidFill>
            <a:srgbClr val="FCE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6908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491" y="1122364"/>
            <a:ext cx="10390909" cy="6025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 sz="2800" smtClean="0"/>
              <a:t>Источник:   </a:t>
            </a:r>
            <a:r>
              <a:rPr lang="ru-RU" sz="2800" u="sng">
                <a:solidFill>
                  <a:srgbClr val="0563C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https://www.metod-kopilka.ru/prezentaciya-po-logopedii-na-temu-zhivotnie-zharkih-stran-detskiy-sad-podgotovitelnaya-gruppa-84145.html</a:t>
            </a:r>
            <a:br>
              <a:rPr 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  <a:hlinkClick r:id="rId2"/>
              </a:rPr>
            </a:br>
            <a:endParaRPr lang="ru-RU" sz="2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44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Kostenlose Illustration: Afrika, Karte, Relief, Landkar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28" y="412822"/>
            <a:ext cx="5557124" cy="6080743"/>
          </a:xfrm>
          <a:prstGeom prst="rect">
            <a:avLst/>
          </a:prstGeom>
        </p:spPr>
      </p:pic>
      <p:pic>
        <p:nvPicPr>
          <p:cNvPr id="2" name="Detskaya_-_Pesnya_pro_Afriku_(iPleer.fm)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3114" end="96832.1562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6835" y="574813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action="ppaction://hlinkshowjump?jump=nextslide" highlightClick="1"/>
          </p:cNvPr>
          <p:cNvSpPr/>
          <p:nvPr/>
        </p:nvSpPr>
        <p:spPr>
          <a:xfrm>
            <a:off x="10685417" y="6113417"/>
            <a:ext cx="640080" cy="627017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4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9709"/>
          </a:xfrm>
        </p:spPr>
        <p:txBody>
          <a:bodyPr/>
          <a:lstStyle/>
          <a:p>
            <a:pPr algn="ctr"/>
            <a:r>
              <a:rPr lang="ru-RU" u="sng" smtClean="0">
                <a:solidFill>
                  <a:srgbClr val="FF0000"/>
                </a:solidFill>
              </a:rPr>
              <a:t>Найди ошибку</a:t>
            </a:r>
            <a:endParaRPr lang="ru-RU" u="sng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9709"/>
            <a:ext cx="10827327" cy="56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49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1267691"/>
          </a:xfrm>
        </p:spPr>
        <p:txBody>
          <a:bodyPr/>
          <a:lstStyle/>
          <a:p>
            <a:r>
              <a:rPr lang="ru-RU" u="sng" smtClean="0">
                <a:solidFill>
                  <a:srgbClr val="FF0000"/>
                </a:solidFill>
              </a:rPr>
              <a:t>Тигриная семья.</a:t>
            </a:r>
            <a:endParaRPr lang="ru-RU" u="sng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2161309"/>
            <a:ext cx="10993582" cy="4260273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1. Нажми мышкой на тех животных,  которые не относятся к тигриной семье.</a:t>
            </a:r>
          </a:p>
          <a:p>
            <a:pPr algn="l"/>
            <a:r>
              <a:rPr lang="ru-RU" sz="4400" smtClean="0"/>
              <a:t>2. Назови  членов тигриной семьи. </a:t>
            </a:r>
          </a:p>
          <a:p>
            <a:pPr algn="l"/>
            <a:r>
              <a:rPr lang="ru-RU" sz="4400" smtClean="0"/>
              <a:t>3. Нажимай на детёнышей мышкой и проговаривай: один…, два…, три…, четыре…, пять.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322588085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70" y="4212773"/>
            <a:ext cx="3526970" cy="26452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" y="2219111"/>
            <a:ext cx="2424900" cy="1819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70" y="109148"/>
            <a:ext cx="2259105" cy="1694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65" y="4774859"/>
            <a:ext cx="2529101" cy="17335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12" y="2163823"/>
            <a:ext cx="2479151" cy="16943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80" y="109148"/>
            <a:ext cx="2293620" cy="1694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09" y="1881051"/>
            <a:ext cx="1872206" cy="2312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425128"/>
            <a:ext cx="2730137" cy="2220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04" y="-36469"/>
            <a:ext cx="2451462" cy="1795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0" y="30814"/>
            <a:ext cx="2391451" cy="17726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23" y="49944"/>
            <a:ext cx="2454864" cy="18380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6" y="1854926"/>
            <a:ext cx="3191691" cy="2128833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action="ppaction://hlinkshowjump?jump=nextslide" highlightClick="1"/>
          </p:cNvPr>
          <p:cNvSpPr/>
          <p:nvPr/>
        </p:nvSpPr>
        <p:spPr>
          <a:xfrm>
            <a:off x="10449815" y="6508376"/>
            <a:ext cx="724691" cy="349624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childTnLst>
                                    <p:animMotion origin="layout" path="M 0.00378 -5.55112E-17 L 0.00378 0.00023 C -0.00091 -0.04398 0.00325 -0.02801 -0.00352 -0.04977 C -0.00404 -0.09884 -0.00365 -0.14792 -0.00495 -0.19699 C -0.00495 -0.20324 -0.00677 -0.20949 -0.00781 -0.21551 C -0.0082 -0.21852 -0.00885 -0.22153 -0.00911 -0.22454 C -0.00964 -0.22894 -0.01003 -0.23333 -0.01068 -0.23773 C -0.01133 -0.24236 -0.0125 -0.24745 -0.01328 -0.25208 C -0.01302 -0.2588 -0.01172 -0.30069 -0.00781 -0.30556 C -0.00313 -0.31134 -0.00547 -0.31111 -0.00208 -0.31111" pathEditMode="relative" rAng="0" ptsTypes="AAAAAA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childTnLst>
                                    <p:animMotion origin="layout" path="M -0.00989 -0.00463 L -0.00989 -0.00371 C -0.03555 -0.02153 -0.00937 -0.00463 -0.02995 -0.01598 C -0.03659 -0.01945 -0.03763 -0.02269 -0.04505 -0.02755 L -0.05078 -0.03125 C -0.05781 -0.04561 -0.0487 -0.0294 -0.0582 -0.03913 C -0.06068 -0.04167 -0.06263 -0.04561 -0.06484 -0.04908 C -0.06914 -0.0544 -0.0737 -0.0595 -0.07812 -0.06389 C -0.08138 -0.06737 -0.0845 -0.07038 -0.0875 -0.07385 C -0.09088 -0.07732 -0.09362 -0.08149 -0.097 -0.08542 C -0.1 -0.0882 -0.10351 -0.08982 -0.10638 -0.09375 C -0.10976 -0.097 -0.1125 -0.10232 -0.11588 -0.10625 C -0.11797 -0.10857 -0.12031 -0.11019 -0.12239 -0.11204 C -0.12838 -0.1176 -0.13229 -0.122 -0.1375 -0.12917 C -0.13932 -0.13172 -0.14075 -0.13496 -0.14232 -0.13681 C -0.14414 -0.14005 -0.14635 -0.1419 -0.14805 -0.14514 C -0.15052 -0.14908 -0.15286 -0.15556 -0.1556 -0.15996 C -0.17617 -0.19653 -0.15052 -0.15093 -0.16693 -0.18149 C -0.16901 -0.18496 -0.17109 -0.18936 -0.17357 -0.19306 C -0.17565 -0.19653 -0.17799 -0.19838 -0.18008 -0.20232 C -0.18216 -0.20625 -0.18346 -0.2125 -0.18568 -0.21575 C -0.1914 -0.22524 -0.19779 -0.23218 -0.20364 -0.24075 C -0.22578 -0.272 -0.19792 -0.23241 -0.21497 -0.25811 C -0.2168 -0.26042 -0.21875 -0.26297 -0.2207 -0.26575 C -0.22864 -0.27732 -0.22226 -0.26899 -0.23008 -0.28288 C -0.23112 -0.2845 -0.23203 -0.28565 -0.23294 -0.28681 C -0.24219 -0.31806 -0.23034 -0.27987 -0.23854 -0.30209 C -0.23971 -0.3051 -0.24049 -0.30857 -0.24154 -0.31158 C -0.24531 -0.32431 -0.24101 -0.3095 -0.24713 -0.32709 C -0.24818 -0.33033 -0.24896 -0.33357 -0.24987 -0.33704 C -0.25299 -0.34514 -0.25677 -0.35301 -0.2595 -0.3625 C -0.26159 -0.36991 -0.26354 -0.37755 -0.26614 -0.38496 C -0.26784 -0.39075 -0.26914 -0.39399 -0.2707 -0.4 C -0.27279 -0.40764 -0.27409 -0.41389 -0.27552 -0.4213 C -0.27656 -0.42709 -0.27695 -0.43288 -0.27825 -0.43866 C -0.27904 -0.44144 -0.27956 -0.44399 -0.28008 -0.447 C -0.28476 -0.46297 -0.27851 -0.43565 -0.28594 -0.46551 C -0.28685 -0.46991 -0.28763 -0.47454 -0.28867 -0.47894 C -0.28919 -0.48149 -0.2901 -0.4838 -0.29049 -0.48681 C -0.29127 -0.49028 -0.29154 -0.49468 -0.29245 -0.49815 C -0.29323 -0.5007 -0.29362 -0.50348 -0.29427 -0.50579 C -0.29531 -0.50903 -0.29648 -0.51204 -0.29713 -0.51551 C -0.29792 -0.51922 -0.29831 -0.52292 -0.29909 -0.52709 C -0.29961 -0.5294 -0.30052 -0.53195 -0.30091 -0.53473 C -0.3013 -0.53704 -0.30156 -0.53959 -0.30195 -0.5426 C -0.30247 -0.547 -0.30312 -0.55116 -0.3039 -0.55579 C -0.30404 -0.55764 -0.30443 -0.55973 -0.30469 -0.56158 C -0.30508 -0.56459 -0.30521 -0.56806 -0.30573 -0.57107 C -0.30638 -0.57709 -0.30716 -0.57894 -0.30846 -0.58473 C -0.30872 -0.58727 -0.30872 -0.59005 -0.30937 -0.59237 C -0.31094 -0.59792 -0.3151 -0.60764 -0.3151 -0.60741 C -0.31758 -0.62223 -0.31419 -0.6044 -0.31784 -0.61922 C -0.31836 -0.62084 -0.31836 -0.62315 -0.31888 -0.625 C -0.31992 -0.62894 -0.32044 -0.63542 -0.32265 -0.63658 C -0.32448 -0.63727 -0.32904 -0.63913 -0.33112 -0.64028 C -0.33268 -0.64121 -0.33424 -0.64306 -0.33594 -0.64422 C -0.33776 -0.64561 -0.33971 -0.64676 -0.3414 -0.64815 C -0.34127 -0.65741 -0.34049 -0.6794 -0.33971 -0.69028 C -0.33919 -0.69653 -0.33789 -0.70903 -0.33789 -0.7088 C -0.33724 -0.70463 -0.33581 -0.697 -0.33789 -0.69213 C -0.33828 -0.69051 -0.33971 -0.69098 -0.34062 -0.69028 C -0.3414 -0.68403 -0.3414 -0.68635 -0.3414 -0.68264" pathEditMode="relative" rAng="0" ptsTypes="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childTnLst>
                                    <p:animMotion origin="layout" path="M 8.33333E-07 1.11111E-06 L 8.33333E-07 0.00023 C 0.00299 -0.00301 0.00625 -0.00579 0.00937 -0.00903 C 0.01862 -0.01852 0.00221 -0.00533 0.01667 -0.0162 C 0.01797 -0.01806 0.01888 -0.01991 0.02031 -0.02153 C 0.02135 -0.02315 0.02279 -0.02361 0.02396 -0.02523 C 0.02695 -0.02917 0.02904 -0.03449 0.03229 -0.03773 C 0.04101 -0.04653 0.03698 -0.04306 0.0444 -0.04861 C 0.04687 -0.05232 0.04831 -0.05463 0.05169 -0.05764 C 0.0526 -0.05857 0.05417 -0.0588 0.05534 -0.05949 L 0.06615 -0.07014 C 0.06745 -0.07153 0.06836 -0.07315 0.06979 -0.07384 L 0.07344 -0.07546 C 0.08164 -0.08796 0.07773 -0.08357 0.08411 -0.09005 C 0.08503 -0.0919 0.08568 -0.09352 0.08672 -0.09537 C 0.08776 -0.09792 0.08932 -0.1 0.09023 -0.10255 C 0.09088 -0.10417 0.09062 -0.10648 0.09141 -0.1081 C 0.09219 -0.10972 0.09388 -0.11019 0.09505 -0.11181 C 0.09596 -0.11273 0.09687 -0.11389 0.0974 -0.11528 C 0.09935 -0.11875 0.10143 -0.12199 0.10234 -0.12593 C 0.10273 -0.12778 0.10286 -0.12986 0.10351 -0.13148 C 0.10443 -0.13357 0.10599 -0.13495 0.10716 -0.13681 C 0.1082 -0.13843 0.10872 -0.14051 0.1095 -0.14236 C 0.11029 -0.14352 0.11133 -0.14445 0.11185 -0.14583 C 0.11302 -0.14815 0.11341 -0.15093 0.11445 -0.15324 C 0.11628 -0.15695 0.11836 -0.16019 0.12044 -0.16389 C 0.12083 -0.16574 0.12096 -0.16759 0.12161 -0.16921 C 0.12695 -0.18125 0.12357 -0.16829 0.1276 -0.18009 C 0.12825 -0.18195 0.12838 -0.1838 0.12878 -0.18542 C 0.13034 -0.19167 0.13125 -0.19421 0.13255 -0.2 C 0.13307 -0.20255 0.13398 -0.20972 0.1349 -0.2125 C 0.13542 -0.21435 0.13659 -0.21597 0.13724 -0.21783 C 0.13815 -0.22014 0.1388 -0.22292 0.13984 -0.225 C 0.14115 -0.22894 0.14453 -0.23588 0.14453 -0.23565 C 0.14479 -0.2382 0.14492 -0.24074 0.14583 -0.24306 C 0.15026 -0.2588 0.14648 -0.23889 0.14922 -0.25394 C 0.15026 -0.25833 0.15052 -0.26227 0.15169 -0.26644 C 0.15247 -0.26898 0.15351 -0.27107 0.15417 -0.27361 C 0.15469 -0.27546 0.15495 -0.27732 0.15547 -0.27894 C 0.15586 -0.28148 0.15599 -0.28403 0.15651 -0.28611 C 0.15781 -0.29074 0.16042 -0.29398 0.16263 -0.29699 C 0.16393 -0.30741 0.16289 -0.30347 0.16523 -0.30949" pathEditMode="relative" rAng="0" ptsTypes="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1267691"/>
          </a:xfrm>
        </p:spPr>
        <p:txBody>
          <a:bodyPr/>
          <a:lstStyle/>
          <a:p>
            <a:r>
              <a:rPr lang="ru-RU" u="sng" smtClean="0">
                <a:solidFill>
                  <a:srgbClr val="FF0000"/>
                </a:solidFill>
              </a:rPr>
              <a:t>Львиная семья.</a:t>
            </a:r>
            <a:endParaRPr lang="ru-RU" u="sng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2161309"/>
            <a:ext cx="10993582" cy="4260273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1. Нажми мышкой на тех животных,  которые не относятся к львиной семье.</a:t>
            </a:r>
          </a:p>
          <a:p>
            <a:pPr algn="l"/>
            <a:r>
              <a:rPr lang="ru-RU" sz="4400" smtClean="0"/>
              <a:t>2. Назови  семью льва. </a:t>
            </a:r>
          </a:p>
          <a:p>
            <a:pPr algn="l"/>
            <a:r>
              <a:rPr lang="ru-RU" sz="4400" smtClean="0"/>
              <a:t>3. Нажимай на детёнышей мышкой и проговаривай: один…, два…, три…, четыре…, пять.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174838571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6" y="4413080"/>
            <a:ext cx="3361765" cy="2444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0" y="238335"/>
            <a:ext cx="2602453" cy="1933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4" y="2417557"/>
            <a:ext cx="2857116" cy="1801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9" y="2487501"/>
            <a:ext cx="2655599" cy="1616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4793663"/>
            <a:ext cx="2770093" cy="168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15" y="4535376"/>
            <a:ext cx="2602454" cy="2059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5182" l="4539" r="980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84" y="323700"/>
            <a:ext cx="2592945" cy="157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03" y="2282655"/>
            <a:ext cx="2582092" cy="1936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85" y="323702"/>
            <a:ext cx="1211925" cy="1572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14" y="2350105"/>
            <a:ext cx="3095667" cy="1934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56" y="323702"/>
            <a:ext cx="2227793" cy="16708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2" y="653142"/>
            <a:ext cx="2600609" cy="1103401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action="ppaction://hlinkshowjump?jump=nextslide" highlightClick="1"/>
          </p:cNvPr>
          <p:cNvSpPr/>
          <p:nvPr/>
        </p:nvSpPr>
        <p:spPr>
          <a:xfrm>
            <a:off x="7906871" y="6266329"/>
            <a:ext cx="779929" cy="443753"/>
          </a:xfrm>
          <a:prstGeom prst="actionButtonForwardNex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childTnLst>
                                    <p:animMotion origin="layout" path="M 2.70833E-06 -2.59259E-06 L 2.70833E-06 0.00023 L -0.0806 -0.02129 C -0.08646 -0.02291 -0.09206 -0.02662 -0.09805 -0.02916 C -0.11198 -0.03472 -0.12904 -0.03935 -0.14258 -0.04815 C -0.16693 -0.06435 -0.128 -0.03912 -0.16979 -0.06342 C -0.17201 -0.06481 -0.17409 -0.06574 -0.1763 -0.06736 C -0.17891 -0.06967 -0.18164 -0.07176 -0.18386 -0.075 C -0.18594 -0.07778 -0.18698 -0.08264 -0.18933 -0.08449 C -0.19232 -0.0868 -0.19584 -0.08588 -0.19909 -0.08657 C -0.20495 -0.08981 -0.21055 -0.09328 -0.21654 -0.09606 C -0.2306 -0.10278 -0.24623 -0.10787 -0.26003 -0.11713 C -0.27657 -0.12847 -0.28282 -0.13495 -0.29701 -0.14583 C -0.30117 -0.1493 -0.30599 -0.15139 -0.31003 -0.15555 C -0.31172 -0.1574 -0.3138 -0.15903 -0.3155 -0.16134 C -0.31745 -0.16412 -0.31875 -0.16852 -0.32084 -0.17083 C -0.32383 -0.1743 -0.32761 -0.17546 -0.3306 -0.17847 C -0.33334 -0.18125 -0.33568 -0.18518 -0.33815 -0.18819 C -0.34076 -0.19097 -0.34349 -0.19305 -0.34597 -0.19583 C -0.34818 -0.19861 -0.35013 -0.20254 -0.35248 -0.20532 C -0.35417 -0.20764 -0.35612 -0.20879 -0.35782 -0.21111 C -0.36094 -0.21574 -0.36328 -0.22222 -0.36654 -0.22639 C -0.36914 -0.22986 -0.37253 -0.23125 -0.37513 -0.23426 C -0.38086 -0.23981 -0.38321 -0.24421 -0.38828 -0.25139 C -0.38946 -0.25648 -0.38972 -0.2625 -0.39167 -0.2669 C -0.39818 -0.28148 -0.39844 -0.27407 -0.40352 -0.28217 C -0.40586 -0.28588 -0.40755 -0.29051 -0.41003 -0.29375 C -0.41302 -0.29722 -0.41654 -0.29861 -0.41979 -0.30139 C -0.42852 -0.3081 -0.41966 -0.30185 -0.4306 -0.31273 C -0.43347 -0.31574 -0.43672 -0.31759 -0.43933 -0.32037 C -0.44792 -0.3294 -0.44584 -0.32963 -0.45352 -0.33958 C -0.45808 -0.3456 -0.46328 -0.35046 -0.46758 -0.35694 C -0.46979 -0.35995 -0.47188 -0.36365 -0.47422 -0.36666 C -0.47578 -0.36875 -0.47787 -0.37014 -0.47969 -0.37222 C -0.48268 -0.37592 -0.48555 -0.37963 -0.48828 -0.38379 C -0.48998 -0.38611 -0.49115 -0.38935 -0.49258 -0.39143 C -0.49427 -0.39375 -0.49623 -0.39537 -0.49818 -0.39722 C -0.50599 -0.41805 -0.49414 -0.38865 -0.50352 -0.40671 C -0.50599 -0.41134 -0.50768 -0.41736 -0.51016 -0.42199 C -0.51276 -0.42754 -0.51693 -0.43102 -0.51875 -0.4375 C -0.51953 -0.44004 -0.51992 -0.44305 -0.52084 -0.44514 C -0.53828 -0.47893 -0.52188 -0.44444 -0.5362 -0.46435 C -0.53933 -0.46875 -0.54154 -0.47523 -0.54492 -0.47963 C -0.54779 -0.48356 -0.55143 -0.48565 -0.55469 -0.48935 C -0.55834 -0.49328 -0.56198 -0.49791 -0.5655 -0.50278 C -0.56771 -0.50555 -0.56966 -0.50949 -0.57201 -0.51227 C -0.57513 -0.51597 -0.57878 -0.51805 -0.5819 -0.52199 C -0.58451 -0.52523 -0.58659 -0.53032 -0.58946 -0.53356 C -0.59219 -0.53611 -0.59518 -0.53703 -0.59818 -0.53912 C -0.60078 -0.54097 -0.60313 -0.54282 -0.60573 -0.54467 C -0.60873 -0.54722 -0.61159 -0.54977 -0.61446 -0.55254 C -0.62865 -0.56666 -0.6125 -0.55416 -0.62956 -0.56782 C -0.63138 -0.56921 -0.63321 -0.57083 -0.63516 -0.57176 C -0.63685 -0.57268 -0.63867 -0.57291 -0.6405 -0.57361 C -0.6431 -0.57477 -0.64571 -0.57592 -0.64805 -0.57731 C -0.65 -0.57847 -0.6517 -0.58032 -0.65365 -0.58125 C -0.65795 -0.58403 -0.6586 -0.58287 -0.66341 -0.58495 C -0.66563 -0.58611 -0.66771 -0.58773 -0.66992 -0.58889 C -0.67097 -0.58958 -0.67201 -0.59051 -0.67318 -0.59097 L -0.67748 -0.59282 C -0.69102 -0.60486 -0.67162 -0.58657 -0.6862 -0.6044 C -0.69896 -0.6199 -0.69584 -0.61389 -0.70573 -0.62361 C -0.72149 -0.63889 -0.71354 -0.63403 -0.72201 -0.63889 C -0.72813 -0.64722 -0.72513 -0.64653 -0.72956 -0.64653" pathEditMode="relative" rAng="0" ptsTypes="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84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childTnLst>
                                    <p:animMotion origin="layout" path="M -1.04167E-06 7.40741E-07 L -1.04167E-06 0.00023 C 0.00261 -0.00185 0.00586 -0.00324 0.00846 -0.00532 C 0.00925 -0.00602 0.00925 -0.00718 0.00951 -0.0081 C 0.01003 -0.00995 0.01003 -0.01157 0.01081 -0.01343 C 0.01185 -0.01574 0.01341 -0.01806 0.01445 -0.02037 C 0.01966 -0.03148 0.01367 -0.02153 0.02188 -0.0338 C 0.02227 -0.03611 0.02214 -0.03843 0.02292 -0.04074 C 0.02409 -0.04329 0.02643 -0.04537 0.02787 -0.04792 C 0.02917 -0.05 0.03034 -0.05185 0.03164 -0.05394 C 0.03646 -0.06991 0.03047 -0.05417 0.04141 -0.07107 C 0.05573 -0.09352 0.03594 -0.0669 0.0487 -0.08542 C 0.0599 -0.10116 0.04701 -0.08102 0.05859 -0.09838 C 0.06901 -0.11482 0.05925 -0.09977 0.06589 -0.11181 C 0.07109 -0.12083 0.07318 -0.12176 0.07695 -0.13287 C 0.07774 -0.13542 0.07813 -0.13796 0.0793 -0.14005 C 0.0806 -0.14236 0.08268 -0.14398 0.08425 -0.1463 C 0.08568 -0.14815 0.08659 -0.15023 0.08789 -0.15232 C 0.08854 -0.15347 0.08971 -0.1544 0.09037 -0.15532 C 0.09154 -0.15741 0.09154 -0.15949 0.09271 -0.16134 C 0.10195 -0.17431 0.09388 -0.15532 0.1013 -0.17153 C 0.10977 -0.18958 0.09701 -0.16713 0.10742 -0.18681 C 0.10899 -0.18958 0.11107 -0.19213 0.11237 -0.19491 C 0.11354 -0.19722 0.11393 -0.19954 0.11484 -0.20232 C 0.11602 -0.20486 0.11732 -0.20741 0.11849 -0.21019 C 0.12227 -0.21875 0.12643 -0.23148 0.13203 -0.23958 C 0.13359 -0.2419 0.13542 -0.24421 0.13685 -0.24653 C 0.13815 -0.24907 0.13893 -0.25162 0.14063 -0.2537 C 0.14193 -0.25556 0.14401 -0.25695 0.14557 -0.2588 C 0.15287 -0.26806 0.14922 -0.26597 0.15638 -0.27801 C 0.15729 -0.2794 0.1582 -0.28079 0.15899 -0.28218 C 0.16042 -0.28519 0.16146 -0.2882 0.1625 -0.2912 C 0.16966 -0.31157 0.15899 -0.28357 0.16511 -0.30046 C 0.16563 -0.30255 0.16667 -0.3044 0.16745 -0.30648 C 0.16784 -0.30764 0.16849 -0.30857 0.16875 -0.30949 C 0.17253 -0.32222 0.16758 -0.30648 0.17123 -0.31667 C 0.17162 -0.31806 0.17188 -0.31945 0.1724 -0.32083 C 0.17305 -0.32269 0.17435 -0.32454 0.17474 -0.32685 C 0.17578 -0.33102 0.17721 -0.33796 0.17969 -0.34097 L 0.18216 -0.34398 C 0.18307 -0.3463 0.18359 -0.34838 0.18581 -0.35 C 0.18698 -0.35093 0.19583 -0.35648 0.19935 -0.35833 C 0.20013 -0.35857 0.20104 -0.35903 0.20195 -0.35903" pathEditMode="relative" rAng="0" ptsTypes="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childTnLst>
                                    <p:animMotion origin="layout" path="M -2.70833E-06 3.7037E-06 L -2.70833E-06 0.00023 L 0.04844 0.00185 C 0.05104 0.00208 0.05365 0.00324 0.05625 0.00393 C 0.0655 0.00601 0.06602 0.00555 0.075 0.00787 C 0.07969 0.00902 0.08451 0.01041 0.08933 0.0118 L 0.30873 0.00972 C 0.31433 0.00949 0.31979 0.0074 0.32526 0.00578 C 0.33347 0.00347 0.34154 0.00069 0.34961 -0.00209 C 0.35326 -0.00324 0.35703 -0.00417 0.36055 -0.00602 C 0.36654 -0.0088 0.3724 -0.01227 0.37826 -0.01598 C 0.38854 -0.02199 0.39844 -0.03172 0.40912 -0.03542 C 0.43008 -0.04236 0.42787 -0.04074 0.45104 -0.05301 C 0.46029 -0.05787 0.46914 -0.06551 0.47865 -0.06875 C 0.48985 -0.07269 0.50144 -0.07269 0.51276 -0.07454 C 0.52162 -0.07778 0.53034 -0.08218 0.53933 -0.08449 C 0.55065 -0.08727 0.56211 -0.08797 0.57344 -0.09028 C 0.66302 -0.10811 0.54115 -0.08588 0.62097 -0.1 C 0.62683 -0.10278 0.63255 -0.10579 0.63854 -0.10787 C 0.64362 -0.10973 0.64896 -0.10949 0.65404 -0.11181 C 0.65755 -0.11343 0.66055 -0.1176 0.66394 -0.11968 C 0.68672 -0.13311 0.6625 -0.11528 0.68151 -0.12755 C 0.70365 -0.1419 0.69102 -0.13727 0.70469 -0.14121 C 0.70769 -0.14329 0.71055 -0.14537 0.71354 -0.14723 C 0.72292 -0.15278 0.72201 -0.14977 0.73229 -0.15903 C 0.75287 -0.17732 0.72891 -0.16158 0.75104 -0.17454 C 0.75248 -0.17662 0.75378 -0.17917 0.75547 -0.18056 C 0.7724 -0.19399 0.75065 -0.17153 0.76537 -0.18635 C 0.76719 -0.1882 0.77188 -0.19445 0.77318 -0.1963 C 0.77435 -0.19792 0.77513 -0.20047 0.77644 -0.20209 C 0.77735 -0.20324 0.77865 -0.20348 0.77969 -0.20417 C 0.78334 -0.21042 0.78308 -0.20996 0.7875 -0.21968 C 0.78828 -0.22153 0.78907 -0.22361 0.78972 -0.2257 C 0.79024 -0.22755 0.79037 -0.22963 0.79076 -0.23149 C 0.78933 -0.31019 0.80078 -0.28403 0.77422 -0.29236 C 0.77292 -0.29283 0.77201 -0.29491 0.77097 -0.2963 C 0.7694 -0.30024 0.76836 -0.30463 0.76654 -0.30811 C 0.76289 -0.31436 0.76315 -0.31111 0.76315 -0.31574" pathEditMode="relative" rAng="0" ptsTypes="AAAAAAAA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9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childTnLst>
                                    <p:animMotion origin="layout" path="M -3.95833E-06 4.44444E-06 L -3.95833E-06 4.44444E-06 C -0.00195 4.44444E-06 -0.00338 0.00023 -0.00559 0.00023 C -0.00638 0.00023 -0.00742 0.00023 -0.00833 0.00023 C -0.01028 0.00046 -0.01198 0.00046 -0.0138 0.00046 L -0.0164 0.00069 C -0.01731 0.00069 -0.01823 0.00069 -0.01914 0.00069 L -0.02187 0.00069 C -0.02278 0.00069 -0.02356 0.00092 -0.02461 0.00092 C -0.02552 0.00092 -0.02643 0.00092 -0.02747 0.00092 C -0.02877 0.00092 -0.03033 0.00092 -0.0319 0.00092 C -0.03268 0.00092 -0.03372 0.00092 -0.03463 0.00115 C -0.03645 0.00115 -0.03815 0.00115 -0.03997 0.00115 C -0.0457 0.00138 -0.0457 0.00115 -0.05091 0.00138 C -0.05299 0.00138 -0.0552 0.00138 -0.05729 0.00138 C -0.05898 0.00138 -0.0608 0.00138 -0.06263 0.00162 C -0.06497 0.00162 -0.06744 0.00162 -0.06992 0.00162 C -0.08294 0.00185 -0.06783 0.00162 -0.08073 0.00185 C -0.08294 0.00185 -0.08489 0.00185 -0.08711 0.00185 C -0.08919 0.00185 -0.09127 0.00185 -0.09349 0.00185 C -0.09856 0.00185 -0.10364 0.00185 -0.10885 0.00208 C -0.11184 0.00208 -0.11484 0.00208 -0.11796 0.00208 C -0.12304 0.00208 -0.14622 0.00231 -0.1513 0.00254 C -0.17005 0.003 -0.14843 0.00231 -0.16497 0.00277 C -0.18099 0.003 -0.15898 0.00277 -0.17669 0.003 C -0.17864 0.003 -0.17994 0.00324 -0.18216 0.00324 C -0.18515 0.00324 -0.18828 0.00324 -0.19127 0.00324 C -0.19309 0.00347 -0.19479 0.00347 -0.19674 0.00347 C -0.19987 0.00347 -0.2026 0.0037 -0.20573 0.0037 C -0.20989 0.0037 -0.21419 0.00393 -0.21836 0.00393 C -0.22057 0.00393 -0.22278 0.00393 -0.22474 0.00416 C -0.23112 0.00416 -0.2319 0.00439 -0.23828 0.00439 C -0.24075 0.00439 -0.24309 0.00463 -0.24557 0.00463 C -0.24739 0.00463 -0.24921 0.00463 -0.25104 0.00463 C -0.25247 0.00463 -0.25403 0.00463 -0.25546 0.00463 C -0.26132 0.00486 -0.25455 0.00463 -0.2638 0.00486 C -0.27174 0.00486 -0.27942 0.00509 -0.28737 0.00532 C -0.28802 0.00532 -0.28893 0.00532 -0.28997 0.00532 C -0.29843 0.00532 -0.29375 0.00532 -0.30442 0.00555 C -0.30599 0.00555 -0.30755 0.00555 -0.30898 0.00555 C -0.31198 0.00578 -0.31536 0.00578 -0.31796 0.00601 C -0.31992 0.00601 -0.32187 0.00625 -0.32356 0.00625 C -0.32552 0.00648 -0.32526 0.00648 -0.32708 0.00648 C -0.32786 0.00671 -0.3289 0.00671 -0.32981 0.00671 C -0.33007 0.00671 -0.33099 0.00694 -0.33164 0.00717 C -0.33203 0.00717 -0.33294 0.00717 -0.33346 0.00717 C -0.33411 0.00717 -0.33476 0.00717 -0.33528 0.0074 C -0.33684 0.0074 -0.33541 0.0074 -0.33802 0.00763 C -0.34049 0.00763 -0.34036 0.00763 -0.34336 0.00763 C -0.35052 0.00787 -0.34205 0.00787 -0.34882 0.00787 C -0.34934 0.00787 -0.34987 0.00787 -0.35065 0.00787 C -0.35234 0.0081 -0.35429 0.0081 -0.35612 0.0081 C -0.35703 0.0081 -0.35833 0.0081 -0.35885 0.0081 L -0.3595 0.00833" pathEditMode="relative" rAng="0" ptsTypes="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childTnLst>
                                    <p:animMotion origin="layout" path="M 3.54167E-06 4.44444E-06 L 3.54167E-06 0.00023 C -0.00313 4.44444E-06 -0.00638 4.44444E-06 -0.00912 4.44444E-06 C -0.02071 -0.00024 -0.00716 4.44444E-06 -0.01823 -0.00024 L -0.02605 -0.00047 C -0.02735 -0.00047 -0.02826 -0.00047 -0.02956 -0.00047 C -0.03425 -0.0007 -0.03412 -0.0007 -0.04076 -0.0007 C -0.0431 -0.0007 -0.04558 -0.0007 -0.04753 -0.00093 C -0.05105 -0.00093 -0.0543 -0.00093 -0.05782 -0.00116 C -0.06003 -0.00116 -0.06185 -0.00116 -0.06446 -0.00116 C -0.06628 -0.00139 -0.06823 -0.00139 -0.07019 -0.00139 C -0.07162 -0.00139 -0.07331 -0.00139 -0.07474 -0.00139 C -0.07852 -0.00162 -0.08256 -0.00162 -0.08594 -0.00162 C -0.08711 -0.00186 -0.08815 -0.00186 -0.08933 -0.00186 C -0.09037 -0.00186 -0.0918 -0.00186 -0.09271 -0.00186 C -0.09883 -0.00209 -0.09297 -0.00209 -0.09948 -0.00209 C -0.10026 -0.00209 -0.10105 -0.00209 -0.10183 -0.00209 C -0.10222 -0.00232 -0.10209 -0.00232 -0.10274 -0.00232 C -0.10443 -0.00232 -0.10664 -0.00232 -0.1086 -0.00255 C -0.11016 -0.00255 -0.11159 -0.00255 -0.11302 -0.00255 C -0.11381 -0.00278 -0.11446 -0.00278 -0.11537 -0.00278 C -0.11758 -0.00278 -0.11953 -0.00301 -0.12201 -0.00301 C -0.12409 -0.00325 -0.12644 -0.00325 -0.12878 -0.00348 L -0.13216 -0.00348 C -0.13243 -0.00371 -0.13282 -0.00371 -0.13321 -0.00371 C -0.13425 -0.00371 -0.13568 -0.00394 -0.13685 -0.00394 C -0.13711 -0.00394 -0.13737 -0.00394 -0.13789 -0.00394 C -0.13815 -0.00417 -0.13881 -0.00417 -0.13894 -0.0044 C -0.13946 -0.00463 -0.13907 -0.00487 -0.14011 -0.00533 C -0.1405 -0.00533 -0.14271 -0.00533 -0.14466 -0.00556 C -0.14948 -0.00556 -0.14388 -0.00556 -0.15026 -0.00556 C -0.16198 -0.00579 -0.14597 -0.00556 -0.16146 -0.00579 L -0.16485 -0.00602 C -0.16615 -0.00602 -0.16706 -0.00602 -0.16836 -0.00602 C -0.17253 -0.00602 -0.17461 -0.00602 -0.17839 -0.00625 C -0.18594 -0.00649 -0.17969 -0.00625 -0.18855 -0.00649 C -0.19271 -0.00649 -0.19219 -0.00649 -0.19662 -0.00649 C -0.19727 -0.00649 -0.19805 -0.00649 -0.19857 -0.00649" pathEditMode="relative" rAng="0" ptsTypes="AAAAAAAAAAAAAAAAAAAAAAAAAAAAAAAAAAAA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1267691"/>
          </a:xfrm>
        </p:spPr>
        <p:txBody>
          <a:bodyPr/>
          <a:lstStyle/>
          <a:p>
            <a:r>
              <a:rPr lang="ru-RU" u="sng" smtClean="0">
                <a:solidFill>
                  <a:srgbClr val="FF0000"/>
                </a:solidFill>
              </a:rPr>
              <a:t>Верблюжья семья.</a:t>
            </a:r>
            <a:endParaRPr lang="ru-RU" u="sng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2161309"/>
            <a:ext cx="10993582" cy="4260273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1. Нажми мышкой на тех животных,  которые не относятся к верблюжьей семье.</a:t>
            </a:r>
          </a:p>
          <a:p>
            <a:pPr algn="l"/>
            <a:r>
              <a:rPr lang="ru-RU" sz="4400" smtClean="0"/>
              <a:t>2. Назови  членов семьи. </a:t>
            </a:r>
          </a:p>
          <a:p>
            <a:pPr algn="l"/>
            <a:r>
              <a:rPr lang="ru-RU" sz="4400" smtClean="0"/>
              <a:t>3. Нажимай на детёнышей мышкой и проговаривай: один…, два…, три…, четыре…, пять.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227466132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52</Paragraphs>
  <Slides>27</Slides>
  <Notes>0</Notes>
  <TotalTime>867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28">
      <vt:lpstr>Тема Office</vt:lpstr>
      <vt:lpstr>Путешествие в Африку</vt:lpstr>
      <vt:lpstr>Slide 2</vt:lpstr>
      <vt:lpstr>Slide 3</vt:lpstr>
      <vt:lpstr>Найди ошибку</vt:lpstr>
      <vt:lpstr>Тигриная семья.</vt:lpstr>
      <vt:lpstr>Slide 6</vt:lpstr>
      <vt:lpstr>Львиная семья.</vt:lpstr>
      <vt:lpstr>Slide 8</vt:lpstr>
      <vt:lpstr>Верблюжья семья.</vt:lpstr>
      <vt:lpstr>Slide 10</vt:lpstr>
      <vt:lpstr>Слоновья семья.</vt:lpstr>
      <vt:lpstr>Slide 12</vt:lpstr>
      <vt:lpstr>Slide 13</vt:lpstr>
      <vt:lpstr>Игра: «Чей, чья, чье?»</vt:lpstr>
      <vt:lpstr>Slide 15</vt:lpstr>
      <vt:lpstr>Игра: «Составь предложение».</vt:lpstr>
      <vt:lpstr>Игра «Сравни»</vt:lpstr>
      <vt:lpstr>Зрительная гимнастика</vt:lpstr>
      <vt:lpstr>Игра «Кто какой»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Источник:   https://www.metod-kopilka.ru/prezentaciya-po-logopedii-na-temu-zhivotnie-zharkih-stran-detskiy-sad-podgotovitelnaya-gruppa-84145.html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Путешествие в Африку</dc:title>
  <dc:creator>user</dc:creator>
  <cp:lastModifiedBy>Home</cp:lastModifiedBy>
  <cp:revision>53</cp:revision>
  <dcterms:created xsi:type="dcterms:W3CDTF">2017-11-26T19:29:12Z</dcterms:created>
  <dcterms:modified xsi:type="dcterms:W3CDTF">2020-04-29T09:16:00Z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12513599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